
<file path=[Content_Types].xml><?xml version="1.0" encoding="utf-8"?>
<Types xmlns="http://schemas.openxmlformats.org/package/2006/content-types">
  <Default Extension="png" ContentType="image/png"/>
  <Default Extension="tmp" ContentType="image/png"/>
  <Default Extension="jpeg" ContentType="image/jpe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13"/>
  </p:notesMasterIdLst>
  <p:sldIdLst>
    <p:sldId id="259" r:id="rId2"/>
    <p:sldId id="261" r:id="rId3"/>
    <p:sldId id="270" r:id="rId4"/>
    <p:sldId id="275" r:id="rId5"/>
    <p:sldId id="260" r:id="rId6"/>
    <p:sldId id="273" r:id="rId7"/>
    <p:sldId id="274" r:id="rId8"/>
    <p:sldId id="276" r:id="rId9"/>
    <p:sldId id="279" r:id="rId10"/>
    <p:sldId id="278" r:id="rId11"/>
    <p:sldId id="265" r:id="rId12"/>
  </p:sldIdLst>
  <p:sldSz cx="9144000" cy="5715000" type="screen16x10"/>
  <p:notesSz cx="6858000" cy="9144000"/>
  <p:embeddedFontLst>
    <p:embeddedFont>
      <p:font typeface="Open Sans" panose="020B0604020202020204" charset="0"/>
      <p:regular r:id="rId14"/>
      <p:bold r:id="rId15"/>
      <p:italic r:id="rId16"/>
      <p:boldItalic r:id="rId17"/>
    </p:embeddedFont>
    <p:embeddedFont>
      <p:font typeface="Open Sans" panose="020B0604020202020204" charset="0"/>
      <p:regular r:id="rId14"/>
      <p:bold r:id="rId15"/>
      <p:italic r:id="rId16"/>
      <p:boldItalic r:id="rId17"/>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D4A8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C7B1683B-4567-49E4-991B-368EF04162A7}">
  <a:tblStyle styleId="{C7B1683B-4567-49E4-991B-368EF04162A7}" styleName="Table_0">
    <a:wholeTbl>
      <a:tcTxStyle b="off" i="off">
        <a:font>
          <a:latin typeface="Calibri"/>
          <a:ea typeface="Calibri"/>
          <a:cs typeface="Calibri"/>
        </a:font>
        <a:srgbClr val="000000"/>
      </a:tcTxStyle>
      <a:tcStyle>
        <a:tcBdr>
          <a:left>
            <a:ln w="12700" cap="flat" cmpd="sng">
              <a:solidFill>
                <a:srgbClr val="4BACC6"/>
              </a:solidFill>
              <a:prstDash val="solid"/>
              <a:round/>
              <a:headEnd type="none" w="sm" len="sm"/>
              <a:tailEnd type="none" w="sm" len="sm"/>
            </a:ln>
          </a:left>
          <a:right>
            <a:ln w="12700" cap="flat" cmpd="sng">
              <a:solidFill>
                <a:srgbClr val="4BACC6"/>
              </a:solidFill>
              <a:prstDash val="solid"/>
              <a:round/>
              <a:headEnd type="none" w="sm" len="sm"/>
              <a:tailEnd type="none" w="sm" len="sm"/>
            </a:ln>
          </a:right>
          <a:top>
            <a:ln w="12700" cap="flat" cmpd="sng">
              <a:solidFill>
                <a:srgbClr val="4BACC6"/>
              </a:solidFill>
              <a:prstDash val="solid"/>
              <a:round/>
              <a:headEnd type="none" w="sm" len="sm"/>
              <a:tailEnd type="none" w="sm" len="sm"/>
            </a:ln>
          </a:top>
          <a:bottom>
            <a:ln w="12700" cap="flat" cmpd="sng">
              <a:solidFill>
                <a:srgbClr val="4BACC6"/>
              </a:solidFill>
              <a:prstDash val="solid"/>
              <a:round/>
              <a:headEnd type="none" w="sm" len="sm"/>
              <a:tailEnd type="none" w="sm" len="sm"/>
            </a:ln>
          </a:bottom>
          <a:insideH>
            <a:ln w="12700" cap="flat" cmpd="sng">
              <a:solidFill>
                <a:srgbClr val="4BACC6"/>
              </a:solidFill>
              <a:prstDash val="solid"/>
              <a:round/>
              <a:headEnd type="none" w="sm" len="sm"/>
              <a:tailEnd type="none" w="sm" len="sm"/>
            </a:ln>
          </a:insideH>
          <a:insideV>
            <a:ln w="12700" cap="flat" cmpd="sng">
              <a:solidFill>
                <a:srgbClr val="4BACC6"/>
              </a:solidFill>
              <a:prstDash val="solid"/>
              <a:round/>
              <a:headEnd type="none" w="sm" len="sm"/>
              <a:tailEnd type="none" w="sm" len="sm"/>
            </a:ln>
          </a:insideV>
        </a:tcBdr>
        <a:fill>
          <a:solidFill>
            <a:srgbClr val="FFFFFF">
              <a:alpha val="0"/>
            </a:srgbClr>
          </a:solidFill>
        </a:fill>
      </a:tcStyle>
    </a:wholeTbl>
    <a:band1H>
      <a:tcTxStyle/>
      <a:tcStyle>
        <a:tcBdr/>
        <a:fill>
          <a:solidFill>
            <a:srgbClr val="4BACC6">
              <a:alpha val="20000"/>
            </a:srgbClr>
          </a:solidFill>
        </a:fill>
      </a:tcStyle>
    </a:band1H>
    <a:band2H>
      <a:tcTxStyle/>
      <a:tcStyle>
        <a:tcBdr/>
      </a:tcStyle>
    </a:band2H>
    <a:band1V>
      <a:tcTxStyle/>
      <a:tcStyle>
        <a:tcBdr/>
        <a:fill>
          <a:solidFill>
            <a:srgbClr val="4BACC6">
              <a:alpha val="20000"/>
            </a:srgbClr>
          </a:solidFill>
        </a:fill>
      </a:tcStyle>
    </a:band1V>
    <a:band2V>
      <a:tcTxStyle/>
      <a:tcStyle>
        <a:tcBdr/>
      </a:tcStyle>
    </a:band2V>
    <a:lastCol>
      <a:tcTxStyle b="on" i="off"/>
      <a:tcStyle>
        <a:tcBdr/>
      </a:tcStyle>
    </a:lastCol>
    <a:firstCol>
      <a:tcTxStyle b="on" i="off"/>
      <a:tcStyle>
        <a:tcBdr/>
      </a:tcStyle>
    </a:firstCol>
    <a:lastRow>
      <a:tcTxStyle b="on" i="off"/>
      <a:tcStyle>
        <a:tcBdr>
          <a:top>
            <a:ln w="50800" cap="flat" cmpd="sng">
              <a:solidFill>
                <a:srgbClr val="4BACC6"/>
              </a:solidFill>
              <a:prstDash val="solid"/>
              <a:round/>
              <a:headEnd type="none" w="sm" len="sm"/>
              <a:tailEnd type="none" w="sm" len="sm"/>
            </a:ln>
          </a:top>
        </a:tcBdr>
        <a:fill>
          <a:solidFill>
            <a:srgbClr val="FFFFFF">
              <a:alpha val="0"/>
            </a:srgbClr>
          </a:solidFill>
        </a:fill>
      </a:tcStyle>
    </a:lastRow>
    <a:seCell>
      <a:tcTxStyle/>
      <a:tcStyle>
        <a:tcBdr/>
      </a:tcStyle>
    </a:seCell>
    <a:swCell>
      <a:tcTxStyle/>
      <a:tcStyle>
        <a:tcBdr/>
      </a:tcStyle>
    </a:swCell>
    <a:firstRow>
      <a:tcTxStyle b="on" i="off"/>
      <a:tcStyle>
        <a:tcBdr>
          <a:bottom>
            <a:ln w="25400" cap="flat" cmpd="sng">
              <a:solidFill>
                <a:srgbClr val="4BACC6"/>
              </a:solidFill>
              <a:prstDash val="solid"/>
              <a:round/>
              <a:headEnd type="none" w="sm" len="sm"/>
              <a:tailEnd type="none" w="sm" len="sm"/>
            </a:ln>
          </a:bottom>
        </a:tcBdr>
        <a:fill>
          <a:solidFill>
            <a:srgbClr val="FFFFFF">
              <a:alpha val="0"/>
            </a:srgbClr>
          </a:solidFill>
        </a:fill>
      </a:tcStyle>
    </a:firstRow>
    <a:neCell>
      <a:tcTxStyle/>
      <a:tcStyle>
        <a:tcBdr/>
      </a:tcStyle>
    </a:neCell>
    <a:nwCell>
      <a:tcTxStyle/>
      <a:tcStyle>
        <a:tcBdr/>
      </a:tcStyle>
    </a:nwCell>
  </a:tblStyle>
  <a:tblStyle styleId="{1E321475-73BE-4D6A-A7F9-CC13BCEBEE69}" styleName="Table_1">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20" d="100"/>
          <a:sy n="120" d="100"/>
        </p:scale>
        <p:origin x="660"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4.fntdata"/><Relationship Id="rId2" Type="http://schemas.openxmlformats.org/officeDocument/2006/relationships/slide" Target="slides/slide1.xml"/><Relationship Id="rId16" Type="http://schemas.openxmlformats.org/officeDocument/2006/relationships/font" Target="fonts/font3.fntdata"/><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font" Target="fonts/font2.fntdata"/><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1.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Shape 3"/>
          <p:cNvSpPr>
            <a:spLocks noGrp="1" noRot="1" noChangeAspect="1"/>
          </p:cNvSpPr>
          <p:nvPr>
            <p:ph type="sldImg" idx="2"/>
          </p:nvPr>
        </p:nvSpPr>
        <p:spPr>
          <a:xfrm>
            <a:off x="686104" y="685800"/>
            <a:ext cx="54864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Shape 4"/>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extLst>
      <p:ext uri="{BB962C8B-B14F-4D97-AF65-F5344CB8AC3E}">
        <p14:creationId xmlns:p14="http://schemas.microsoft.com/office/powerpoint/2010/main" val="2189750169"/>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www.beasleyallen.com/webfiles/valukas-report-on-gm-redacted.pdf" TargetMode="External"/><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
        <p:cNvGrpSpPr/>
        <p:nvPr/>
      </p:nvGrpSpPr>
      <p:grpSpPr>
        <a:xfrm>
          <a:off x="0" y="0"/>
          <a:ext cx="0" cy="0"/>
          <a:chOff x="0" y="0"/>
          <a:chExt cx="0" cy="0"/>
        </a:xfrm>
      </p:grpSpPr>
      <p:sp>
        <p:nvSpPr>
          <p:cNvPr id="69" name="Shape 69"/>
          <p:cNvSpPr>
            <a:spLocks noGrp="1" noRot="1" noChangeAspect="1"/>
          </p:cNvSpPr>
          <p:nvPr>
            <p:ph type="sldImg" idx="2"/>
          </p:nvPr>
        </p:nvSpPr>
        <p:spPr>
          <a:xfrm>
            <a:off x="685800" y="685800"/>
            <a:ext cx="54864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0" name="Shape 70"/>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a:p>
        </p:txBody>
      </p:sp>
    </p:spTree>
    <p:extLst>
      <p:ext uri="{BB962C8B-B14F-4D97-AF65-F5344CB8AC3E}">
        <p14:creationId xmlns:p14="http://schemas.microsoft.com/office/powerpoint/2010/main" val="27768407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Shape 85"/>
          <p:cNvSpPr>
            <a:spLocks noGrp="1" noRot="1" noChangeAspect="1"/>
          </p:cNvSpPr>
          <p:nvPr>
            <p:ph type="sldImg" idx="2"/>
          </p:nvPr>
        </p:nvSpPr>
        <p:spPr>
          <a:xfrm>
            <a:off x="685800" y="685800"/>
            <a:ext cx="54864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86" name="Shape 86"/>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a:p>
        </p:txBody>
      </p:sp>
    </p:spTree>
    <p:extLst>
      <p:ext uri="{BB962C8B-B14F-4D97-AF65-F5344CB8AC3E}">
        <p14:creationId xmlns:p14="http://schemas.microsoft.com/office/powerpoint/2010/main" val="65151516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5"/>
        <p:cNvGrpSpPr/>
        <p:nvPr/>
      </p:nvGrpSpPr>
      <p:grpSpPr>
        <a:xfrm>
          <a:off x="0" y="0"/>
          <a:ext cx="0" cy="0"/>
          <a:chOff x="0" y="0"/>
          <a:chExt cx="0" cy="0"/>
        </a:xfrm>
      </p:grpSpPr>
      <p:sp>
        <p:nvSpPr>
          <p:cNvPr id="146" name="Shape 146"/>
          <p:cNvSpPr>
            <a:spLocks noGrp="1" noRot="1" noChangeAspect="1"/>
          </p:cNvSpPr>
          <p:nvPr>
            <p:ph type="sldImg" idx="2"/>
          </p:nvPr>
        </p:nvSpPr>
        <p:spPr>
          <a:xfrm>
            <a:off x="685800" y="685800"/>
            <a:ext cx="54864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47" name="Shape 147"/>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a:p>
        </p:txBody>
      </p:sp>
    </p:spTree>
    <p:extLst>
      <p:ext uri="{BB962C8B-B14F-4D97-AF65-F5344CB8AC3E}">
        <p14:creationId xmlns:p14="http://schemas.microsoft.com/office/powerpoint/2010/main" val="170682296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Shape 85"/>
          <p:cNvSpPr>
            <a:spLocks noGrp="1" noRot="1" noChangeAspect="1"/>
          </p:cNvSpPr>
          <p:nvPr>
            <p:ph type="sldImg" idx="2"/>
          </p:nvPr>
        </p:nvSpPr>
        <p:spPr>
          <a:xfrm>
            <a:off x="685800" y="685800"/>
            <a:ext cx="54864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86" name="Shape 86"/>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a:p>
        </p:txBody>
      </p:sp>
    </p:spTree>
    <p:extLst>
      <p:ext uri="{BB962C8B-B14F-4D97-AF65-F5344CB8AC3E}">
        <p14:creationId xmlns:p14="http://schemas.microsoft.com/office/powerpoint/2010/main" val="403551779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
        <p:cNvGrpSpPr/>
        <p:nvPr/>
      </p:nvGrpSpPr>
      <p:grpSpPr>
        <a:xfrm>
          <a:off x="0" y="0"/>
          <a:ext cx="0" cy="0"/>
          <a:chOff x="0" y="0"/>
          <a:chExt cx="0" cy="0"/>
        </a:xfrm>
      </p:grpSpPr>
      <p:sp>
        <p:nvSpPr>
          <p:cNvPr id="75" name="Shape 75"/>
          <p:cNvSpPr>
            <a:spLocks noGrp="1" noRot="1" noChangeAspect="1"/>
          </p:cNvSpPr>
          <p:nvPr>
            <p:ph type="sldImg" idx="2"/>
          </p:nvPr>
        </p:nvSpPr>
        <p:spPr>
          <a:xfrm>
            <a:off x="685800" y="685800"/>
            <a:ext cx="54864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6" name="Shape 76"/>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extLst>
      <p:ext uri="{BB962C8B-B14F-4D97-AF65-F5344CB8AC3E}">
        <p14:creationId xmlns:p14="http://schemas.microsoft.com/office/powerpoint/2010/main" val="276233285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
        <p:cNvGrpSpPr/>
        <p:nvPr/>
      </p:nvGrpSpPr>
      <p:grpSpPr>
        <a:xfrm>
          <a:off x="0" y="0"/>
          <a:ext cx="0" cy="0"/>
          <a:chOff x="0" y="0"/>
          <a:chExt cx="0" cy="0"/>
        </a:xfrm>
      </p:grpSpPr>
      <p:sp>
        <p:nvSpPr>
          <p:cNvPr id="75" name="Shape 75"/>
          <p:cNvSpPr>
            <a:spLocks noGrp="1" noRot="1" noChangeAspect="1"/>
          </p:cNvSpPr>
          <p:nvPr>
            <p:ph type="sldImg" idx="2"/>
          </p:nvPr>
        </p:nvSpPr>
        <p:spPr>
          <a:xfrm>
            <a:off x="685800" y="685800"/>
            <a:ext cx="54864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6" name="Shape 76"/>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pl-PL" dirty="0"/>
              <a:t>Czy</a:t>
            </a:r>
            <a:r>
              <a:rPr lang="pl-PL" baseline="0" dirty="0"/>
              <a:t> jest rozwiązaniem, czy źródłem problemów. W świecie biznesu</a:t>
            </a:r>
            <a:endParaRPr dirty="0"/>
          </a:p>
        </p:txBody>
      </p:sp>
    </p:spTree>
    <p:extLst>
      <p:ext uri="{BB962C8B-B14F-4D97-AF65-F5344CB8AC3E}">
        <p14:creationId xmlns:p14="http://schemas.microsoft.com/office/powerpoint/2010/main" val="101834209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
        <p:cNvGrpSpPr/>
        <p:nvPr/>
      </p:nvGrpSpPr>
      <p:grpSpPr>
        <a:xfrm>
          <a:off x="0" y="0"/>
          <a:ext cx="0" cy="0"/>
          <a:chOff x="0" y="0"/>
          <a:chExt cx="0" cy="0"/>
        </a:xfrm>
      </p:grpSpPr>
      <p:sp>
        <p:nvSpPr>
          <p:cNvPr id="75" name="Shape 75"/>
          <p:cNvSpPr>
            <a:spLocks noGrp="1" noRot="1" noChangeAspect="1"/>
          </p:cNvSpPr>
          <p:nvPr>
            <p:ph type="sldImg" idx="2"/>
          </p:nvPr>
        </p:nvSpPr>
        <p:spPr>
          <a:xfrm>
            <a:off x="685800" y="685800"/>
            <a:ext cx="54864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6" name="Shape 76"/>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pl-PL" dirty="0"/>
              <a:t>Czy</a:t>
            </a:r>
            <a:r>
              <a:rPr lang="pl-PL" baseline="0" dirty="0"/>
              <a:t> jest rozwiązaniem, czy źródłem problemów. W świecie biznesu</a:t>
            </a:r>
            <a:endParaRPr dirty="0"/>
          </a:p>
        </p:txBody>
      </p:sp>
    </p:spTree>
    <p:extLst>
      <p:ext uri="{BB962C8B-B14F-4D97-AF65-F5344CB8AC3E}">
        <p14:creationId xmlns:p14="http://schemas.microsoft.com/office/powerpoint/2010/main" val="278469428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
        <p:cNvGrpSpPr/>
        <p:nvPr/>
      </p:nvGrpSpPr>
      <p:grpSpPr>
        <a:xfrm>
          <a:off x="0" y="0"/>
          <a:ext cx="0" cy="0"/>
          <a:chOff x="0" y="0"/>
          <a:chExt cx="0" cy="0"/>
        </a:xfrm>
      </p:grpSpPr>
      <p:sp>
        <p:nvSpPr>
          <p:cNvPr id="75" name="Shape 75"/>
          <p:cNvSpPr>
            <a:spLocks noGrp="1" noRot="1" noChangeAspect="1"/>
          </p:cNvSpPr>
          <p:nvPr>
            <p:ph type="sldImg" idx="2"/>
          </p:nvPr>
        </p:nvSpPr>
        <p:spPr>
          <a:xfrm>
            <a:off x="685800" y="685800"/>
            <a:ext cx="54864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6" name="Shape 76"/>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pl-PL" dirty="0"/>
              <a:t>Czy</a:t>
            </a:r>
            <a:r>
              <a:rPr lang="pl-PL" baseline="0" dirty="0"/>
              <a:t> jest rozwiązaniem, czy źródłem problemów. W świecie biznesu</a:t>
            </a:r>
            <a:endParaRPr dirty="0"/>
          </a:p>
        </p:txBody>
      </p:sp>
    </p:spTree>
    <p:extLst>
      <p:ext uri="{BB962C8B-B14F-4D97-AF65-F5344CB8AC3E}">
        <p14:creationId xmlns:p14="http://schemas.microsoft.com/office/powerpoint/2010/main" val="417584821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
        <p:cNvGrpSpPr/>
        <p:nvPr/>
      </p:nvGrpSpPr>
      <p:grpSpPr>
        <a:xfrm>
          <a:off x="0" y="0"/>
          <a:ext cx="0" cy="0"/>
          <a:chOff x="0" y="0"/>
          <a:chExt cx="0" cy="0"/>
        </a:xfrm>
      </p:grpSpPr>
      <p:sp>
        <p:nvSpPr>
          <p:cNvPr id="75" name="Shape 75"/>
          <p:cNvSpPr>
            <a:spLocks noGrp="1" noRot="1" noChangeAspect="1"/>
          </p:cNvSpPr>
          <p:nvPr>
            <p:ph type="sldImg" idx="2"/>
          </p:nvPr>
        </p:nvSpPr>
        <p:spPr>
          <a:xfrm>
            <a:off x="685800" y="685800"/>
            <a:ext cx="54864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6" name="Shape 76"/>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dirty="0"/>
          </a:p>
        </p:txBody>
      </p:sp>
    </p:spTree>
    <p:extLst>
      <p:ext uri="{BB962C8B-B14F-4D97-AF65-F5344CB8AC3E}">
        <p14:creationId xmlns:p14="http://schemas.microsoft.com/office/powerpoint/2010/main" val="33567111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
        <p:cNvGrpSpPr/>
        <p:nvPr/>
      </p:nvGrpSpPr>
      <p:grpSpPr>
        <a:xfrm>
          <a:off x="0" y="0"/>
          <a:ext cx="0" cy="0"/>
          <a:chOff x="0" y="0"/>
          <a:chExt cx="0" cy="0"/>
        </a:xfrm>
      </p:grpSpPr>
      <p:sp>
        <p:nvSpPr>
          <p:cNvPr id="75" name="Shape 75"/>
          <p:cNvSpPr>
            <a:spLocks noGrp="1" noRot="1" noChangeAspect="1"/>
          </p:cNvSpPr>
          <p:nvPr>
            <p:ph type="sldImg" idx="2"/>
          </p:nvPr>
        </p:nvSpPr>
        <p:spPr>
          <a:xfrm>
            <a:off x="685800" y="685800"/>
            <a:ext cx="54864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6" name="Shape 76"/>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dirty="0">
                <a:latin typeface="open sans" panose="020B0604020202020204" charset="0"/>
              </a:rPr>
              <a:t>The </a:t>
            </a:r>
            <a:r>
              <a:rPr lang="en-US" dirty="0" err="1">
                <a:solidFill>
                  <a:srgbClr val="08528A"/>
                </a:solidFill>
                <a:latin typeface="open sans" panose="020B0604020202020204" charset="0"/>
                <a:hlinkClick r:id="rId3"/>
              </a:rPr>
              <a:t>Valukas</a:t>
            </a:r>
            <a:r>
              <a:rPr lang="en-US" dirty="0">
                <a:solidFill>
                  <a:srgbClr val="08528A"/>
                </a:solidFill>
                <a:latin typeface="open sans" panose="020B0604020202020204" charset="0"/>
                <a:hlinkClick r:id="rId3"/>
              </a:rPr>
              <a:t> report</a:t>
            </a:r>
            <a:r>
              <a:rPr lang="en-US" dirty="0">
                <a:latin typeface="open sans" panose="020B0604020202020204" charset="0"/>
              </a:rPr>
              <a:t> on GM provides ample evidence of how corporate governance can fail despite the use by a board of directors of current good corporate governance practices. That report concluded that the GM board of directors was not informed of any problem caused by the Chevrolet Cobalt ignition switch until February 2014 even though there was internal knowledge of these defects for more than 7 years among GM employees. (p. 244) As of 2015, GM was allegedly responsible for 124 deaths and 274 injuries because of faulty ignition switches in their vehicles which prevented the deployment of airbags</a:t>
            </a:r>
            <a:endParaRPr lang="pl-PL" dirty="0"/>
          </a:p>
          <a:p>
            <a:pPr marL="0" lvl="0" indent="0">
              <a:spcBef>
                <a:spcPts val="0"/>
              </a:spcBef>
              <a:spcAft>
                <a:spcPts val="0"/>
              </a:spcAft>
              <a:buNone/>
            </a:pPr>
            <a:endParaRPr dirty="0"/>
          </a:p>
        </p:txBody>
      </p:sp>
    </p:spTree>
    <p:extLst>
      <p:ext uri="{BB962C8B-B14F-4D97-AF65-F5344CB8AC3E}">
        <p14:creationId xmlns:p14="http://schemas.microsoft.com/office/powerpoint/2010/main" val="78589881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
        <p:cNvGrpSpPr/>
        <p:nvPr/>
      </p:nvGrpSpPr>
      <p:grpSpPr>
        <a:xfrm>
          <a:off x="0" y="0"/>
          <a:ext cx="0" cy="0"/>
          <a:chOff x="0" y="0"/>
          <a:chExt cx="0" cy="0"/>
        </a:xfrm>
      </p:grpSpPr>
      <p:sp>
        <p:nvSpPr>
          <p:cNvPr id="75" name="Shape 75"/>
          <p:cNvSpPr>
            <a:spLocks noGrp="1" noRot="1" noChangeAspect="1"/>
          </p:cNvSpPr>
          <p:nvPr>
            <p:ph type="sldImg" idx="2"/>
          </p:nvPr>
        </p:nvSpPr>
        <p:spPr>
          <a:xfrm>
            <a:off x="685800" y="685800"/>
            <a:ext cx="54864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6" name="Shape 76"/>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pl-PL" dirty="0"/>
              <a:t>Czy</a:t>
            </a:r>
            <a:r>
              <a:rPr lang="pl-PL" baseline="0" dirty="0"/>
              <a:t> jest rozwiązaniem, czy źródłem problemów. W świecie biznesu</a:t>
            </a:r>
            <a:endParaRPr dirty="0"/>
          </a:p>
        </p:txBody>
      </p:sp>
    </p:spTree>
    <p:extLst>
      <p:ext uri="{BB962C8B-B14F-4D97-AF65-F5344CB8AC3E}">
        <p14:creationId xmlns:p14="http://schemas.microsoft.com/office/powerpoint/2010/main" val="207251287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Shape 10"/>
          <p:cNvSpPr txBox="1">
            <a:spLocks noGrp="1"/>
          </p:cNvSpPr>
          <p:nvPr>
            <p:ph type="ctrTitle"/>
          </p:nvPr>
        </p:nvSpPr>
        <p:spPr>
          <a:xfrm>
            <a:off x="311708" y="827306"/>
            <a:ext cx="8520600" cy="2280600"/>
          </a:xfrm>
          <a:prstGeom prst="rect">
            <a:avLst/>
          </a:prstGeom>
        </p:spPr>
        <p:txBody>
          <a:bodyPr spcFirstLastPara="1" wrap="square" lIns="91425" tIns="91425" rIns="91425" bIns="91425" anchor="b" anchorCtr="0"/>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Shape 11"/>
          <p:cNvSpPr txBox="1">
            <a:spLocks noGrp="1"/>
          </p:cNvSpPr>
          <p:nvPr>
            <p:ph type="subTitle" idx="1"/>
          </p:nvPr>
        </p:nvSpPr>
        <p:spPr>
          <a:xfrm>
            <a:off x="311700" y="3149028"/>
            <a:ext cx="8520600" cy="880800"/>
          </a:xfrm>
          <a:prstGeom prst="rect">
            <a:avLst/>
          </a:prstGeom>
        </p:spPr>
        <p:txBody>
          <a:bodyPr spcFirstLastPara="1" wrap="square" lIns="91425" tIns="91425" rIns="91425" bIns="91425" anchor="t" anchorCtr="0"/>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Shape 12"/>
          <p:cNvSpPr txBox="1">
            <a:spLocks noGrp="1"/>
          </p:cNvSpPr>
          <p:nvPr>
            <p:ph type="sldNum" idx="12"/>
          </p:nvPr>
        </p:nvSpPr>
        <p:spPr>
          <a:xfrm>
            <a:off x="8472458" y="5181352"/>
            <a:ext cx="548700" cy="437400"/>
          </a:xfrm>
          <a:prstGeom prst="rect">
            <a:avLst/>
          </a:prstGeom>
        </p:spPr>
        <p:txBody>
          <a:bodyPr spcFirstLastPara="1" wrap="square" lIns="91425" tIns="91425" rIns="91425" bIns="91425" anchor="ctr" anchorCtr="0">
            <a:noAutofit/>
          </a:bodyPr>
          <a:lstStyle>
            <a:lvl1pPr lvl="0">
              <a:spcBef>
                <a:spcPts val="0"/>
              </a:spcBef>
              <a:buNone/>
              <a:defRPr/>
            </a:lvl1pPr>
            <a:lvl2pPr lvl="1">
              <a:spcBef>
                <a:spcPts val="0"/>
              </a:spcBef>
              <a:buNone/>
              <a:defRPr/>
            </a:lvl2pPr>
            <a:lvl3pPr lvl="2">
              <a:spcBef>
                <a:spcPts val="0"/>
              </a:spcBef>
              <a:buNone/>
              <a:defRPr/>
            </a:lvl3pPr>
            <a:lvl4pPr lvl="3">
              <a:spcBef>
                <a:spcPts val="0"/>
              </a:spcBef>
              <a:buNone/>
              <a:defRPr/>
            </a:lvl4pPr>
            <a:lvl5pPr lvl="4">
              <a:spcBef>
                <a:spcPts val="0"/>
              </a:spcBef>
              <a:buNone/>
              <a:defRPr/>
            </a:lvl5pPr>
            <a:lvl6pPr lvl="5">
              <a:spcBef>
                <a:spcPts val="0"/>
              </a:spcBef>
              <a:buNone/>
              <a:defRPr/>
            </a:lvl6pPr>
            <a:lvl7pPr lvl="6">
              <a:spcBef>
                <a:spcPts val="0"/>
              </a:spcBef>
              <a:buNone/>
              <a:defRPr/>
            </a:lvl7pPr>
            <a:lvl8pPr lvl="7">
              <a:spcBef>
                <a:spcPts val="0"/>
              </a:spcBef>
              <a:buNone/>
              <a:defRPr/>
            </a:lvl8pPr>
            <a:lvl9pPr lvl="8">
              <a:spcBef>
                <a:spcPts val="0"/>
              </a:spcBef>
              <a:buNone/>
              <a:defRPr/>
            </a:lvl9pPr>
          </a:lstStyle>
          <a:p>
            <a:pPr marL="0" lvl="0" indent="0">
              <a:spcBef>
                <a:spcPts val="0"/>
              </a:spcBef>
              <a:spcAft>
                <a:spcPts val="0"/>
              </a:spcAft>
              <a:buNone/>
            </a:pPr>
            <a:fld id="{00000000-1234-1234-1234-123412341234}" type="slidenum">
              <a:rPr lang="pl"/>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Shape 26"/>
          <p:cNvSpPr txBox="1">
            <a:spLocks noGrp="1"/>
          </p:cNvSpPr>
          <p:nvPr>
            <p:ph type="title"/>
          </p:nvPr>
        </p:nvSpPr>
        <p:spPr>
          <a:xfrm>
            <a:off x="311700" y="494472"/>
            <a:ext cx="8520600" cy="636300"/>
          </a:xfrm>
          <a:prstGeom prst="rect">
            <a:avLst/>
          </a:prstGeom>
        </p:spPr>
        <p:txBody>
          <a:bodyPr spcFirstLastPara="1" wrap="square" lIns="91425" tIns="91425" rIns="91425" bIns="91425" anchor="t" anchorCtr="0"/>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Shape 27"/>
          <p:cNvSpPr txBox="1">
            <a:spLocks noGrp="1"/>
          </p:cNvSpPr>
          <p:nvPr>
            <p:ph type="sldNum" idx="12"/>
          </p:nvPr>
        </p:nvSpPr>
        <p:spPr>
          <a:xfrm>
            <a:off x="8472458" y="5181352"/>
            <a:ext cx="548700" cy="437400"/>
          </a:xfrm>
          <a:prstGeom prst="rect">
            <a:avLst/>
          </a:prstGeom>
        </p:spPr>
        <p:txBody>
          <a:bodyPr spcFirstLastPara="1" wrap="square" lIns="91425" tIns="91425" rIns="91425" bIns="91425" anchor="ctr" anchorCtr="0">
            <a:noAutofit/>
          </a:bodyPr>
          <a:lstStyle>
            <a:lvl1pPr lvl="0">
              <a:spcBef>
                <a:spcPts val="0"/>
              </a:spcBef>
              <a:buNone/>
              <a:defRPr/>
            </a:lvl1pPr>
            <a:lvl2pPr lvl="1">
              <a:spcBef>
                <a:spcPts val="0"/>
              </a:spcBef>
              <a:buNone/>
              <a:defRPr/>
            </a:lvl2pPr>
            <a:lvl3pPr lvl="2">
              <a:spcBef>
                <a:spcPts val="0"/>
              </a:spcBef>
              <a:buNone/>
              <a:defRPr/>
            </a:lvl3pPr>
            <a:lvl4pPr lvl="3">
              <a:spcBef>
                <a:spcPts val="0"/>
              </a:spcBef>
              <a:buNone/>
              <a:defRPr/>
            </a:lvl4pPr>
            <a:lvl5pPr lvl="4">
              <a:spcBef>
                <a:spcPts val="0"/>
              </a:spcBef>
              <a:buNone/>
              <a:defRPr/>
            </a:lvl5pPr>
            <a:lvl6pPr lvl="5">
              <a:spcBef>
                <a:spcPts val="0"/>
              </a:spcBef>
              <a:buNone/>
              <a:defRPr/>
            </a:lvl6pPr>
            <a:lvl7pPr lvl="6">
              <a:spcBef>
                <a:spcPts val="0"/>
              </a:spcBef>
              <a:buNone/>
              <a:defRPr/>
            </a:lvl7pPr>
            <a:lvl8pPr lvl="7">
              <a:spcBef>
                <a:spcPts val="0"/>
              </a:spcBef>
              <a:buNone/>
              <a:defRPr/>
            </a:lvl8pPr>
            <a:lvl9pPr lvl="8">
              <a:spcBef>
                <a:spcPts val="0"/>
              </a:spcBef>
              <a:buNone/>
              <a:defRPr/>
            </a:lvl9pPr>
          </a:lstStyle>
          <a:p>
            <a:pPr marL="0" lvl="0" indent="0">
              <a:spcBef>
                <a:spcPts val="0"/>
              </a:spcBef>
              <a:spcAft>
                <a:spcPts val="0"/>
              </a:spcAft>
              <a:buNone/>
            </a:pPr>
            <a:fld id="{00000000-1234-1234-1234-123412341234}" type="slidenum">
              <a:rPr lang="pl"/>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Shape 29"/>
          <p:cNvSpPr txBox="1">
            <a:spLocks noGrp="1"/>
          </p:cNvSpPr>
          <p:nvPr>
            <p:ph type="title"/>
          </p:nvPr>
        </p:nvSpPr>
        <p:spPr>
          <a:xfrm>
            <a:off x="311700" y="617333"/>
            <a:ext cx="2808000" cy="839700"/>
          </a:xfrm>
          <a:prstGeom prst="rect">
            <a:avLst/>
          </a:prstGeom>
        </p:spPr>
        <p:txBody>
          <a:bodyPr spcFirstLastPara="1" wrap="square" lIns="91425" tIns="91425" rIns="91425" bIns="91425" anchor="b" anchorCtr="0"/>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Shape 30"/>
          <p:cNvSpPr txBox="1">
            <a:spLocks noGrp="1"/>
          </p:cNvSpPr>
          <p:nvPr>
            <p:ph type="body" idx="1"/>
          </p:nvPr>
        </p:nvSpPr>
        <p:spPr>
          <a:xfrm>
            <a:off x="311700" y="1544000"/>
            <a:ext cx="2808000" cy="3532800"/>
          </a:xfrm>
          <a:prstGeom prst="rect">
            <a:avLst/>
          </a:prstGeom>
        </p:spPr>
        <p:txBody>
          <a:bodyPr spcFirstLastPara="1" wrap="square" lIns="91425" tIns="91425" rIns="91425" bIns="91425" anchor="t" anchorCtr="0"/>
          <a:lstStyle>
            <a:lvl1pPr marL="457200" lvl="0" indent="-304800">
              <a:spcBef>
                <a:spcPts val="0"/>
              </a:spcBef>
              <a:spcAft>
                <a:spcPts val="0"/>
              </a:spcAft>
              <a:buSzPts val="1200"/>
              <a:buChar char="●"/>
              <a:defRPr sz="12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31" name="Shape 31"/>
          <p:cNvSpPr txBox="1">
            <a:spLocks noGrp="1"/>
          </p:cNvSpPr>
          <p:nvPr>
            <p:ph type="sldNum" idx="12"/>
          </p:nvPr>
        </p:nvSpPr>
        <p:spPr>
          <a:xfrm>
            <a:off x="8472458" y="5181352"/>
            <a:ext cx="548700" cy="437400"/>
          </a:xfrm>
          <a:prstGeom prst="rect">
            <a:avLst/>
          </a:prstGeom>
        </p:spPr>
        <p:txBody>
          <a:bodyPr spcFirstLastPara="1" wrap="square" lIns="91425" tIns="91425" rIns="91425" bIns="91425" anchor="ctr" anchorCtr="0">
            <a:noAutofit/>
          </a:bodyPr>
          <a:lstStyle>
            <a:lvl1pPr lvl="0">
              <a:spcBef>
                <a:spcPts val="0"/>
              </a:spcBef>
              <a:buNone/>
              <a:defRPr/>
            </a:lvl1pPr>
            <a:lvl2pPr lvl="1">
              <a:spcBef>
                <a:spcPts val="0"/>
              </a:spcBef>
              <a:buNone/>
              <a:defRPr/>
            </a:lvl2pPr>
            <a:lvl3pPr lvl="2">
              <a:spcBef>
                <a:spcPts val="0"/>
              </a:spcBef>
              <a:buNone/>
              <a:defRPr/>
            </a:lvl3pPr>
            <a:lvl4pPr lvl="3">
              <a:spcBef>
                <a:spcPts val="0"/>
              </a:spcBef>
              <a:buNone/>
              <a:defRPr/>
            </a:lvl4pPr>
            <a:lvl5pPr lvl="4">
              <a:spcBef>
                <a:spcPts val="0"/>
              </a:spcBef>
              <a:buNone/>
              <a:defRPr/>
            </a:lvl5pPr>
            <a:lvl6pPr lvl="5">
              <a:spcBef>
                <a:spcPts val="0"/>
              </a:spcBef>
              <a:buNone/>
              <a:defRPr/>
            </a:lvl6pPr>
            <a:lvl7pPr lvl="6">
              <a:spcBef>
                <a:spcPts val="0"/>
              </a:spcBef>
              <a:buNone/>
              <a:defRPr/>
            </a:lvl7pPr>
            <a:lvl8pPr lvl="7">
              <a:spcBef>
                <a:spcPts val="0"/>
              </a:spcBef>
              <a:buNone/>
              <a:defRPr/>
            </a:lvl8pPr>
            <a:lvl9pPr lvl="8">
              <a:spcBef>
                <a:spcPts val="0"/>
              </a:spcBef>
              <a:buNone/>
              <a:defRPr/>
            </a:lvl9pPr>
          </a:lstStyle>
          <a:p>
            <a:pPr marL="0" lvl="0" indent="0">
              <a:spcBef>
                <a:spcPts val="0"/>
              </a:spcBef>
              <a:spcAft>
                <a:spcPts val="0"/>
              </a:spcAft>
              <a:buNone/>
            </a:pPr>
            <a:fld id="{00000000-1234-1234-1234-123412341234}" type="slidenum">
              <a:rPr lang="pl"/>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Shape 33"/>
          <p:cNvSpPr txBox="1">
            <a:spLocks noGrp="1"/>
          </p:cNvSpPr>
          <p:nvPr>
            <p:ph type="title"/>
          </p:nvPr>
        </p:nvSpPr>
        <p:spPr>
          <a:xfrm>
            <a:off x="490250" y="500167"/>
            <a:ext cx="6367800" cy="4545300"/>
          </a:xfrm>
          <a:prstGeom prst="rect">
            <a:avLst/>
          </a:prstGeom>
        </p:spPr>
        <p:txBody>
          <a:bodyPr spcFirstLastPara="1" wrap="square" lIns="91425" tIns="91425" rIns="91425" bIns="91425" anchor="ctr" anchorCtr="0"/>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Shape 34"/>
          <p:cNvSpPr txBox="1">
            <a:spLocks noGrp="1"/>
          </p:cNvSpPr>
          <p:nvPr>
            <p:ph type="sldNum" idx="12"/>
          </p:nvPr>
        </p:nvSpPr>
        <p:spPr>
          <a:xfrm>
            <a:off x="8472458" y="5181352"/>
            <a:ext cx="548700" cy="437400"/>
          </a:xfrm>
          <a:prstGeom prst="rect">
            <a:avLst/>
          </a:prstGeom>
        </p:spPr>
        <p:txBody>
          <a:bodyPr spcFirstLastPara="1" wrap="square" lIns="91425" tIns="91425" rIns="91425" bIns="91425" anchor="ctr" anchorCtr="0">
            <a:noAutofit/>
          </a:bodyPr>
          <a:lstStyle>
            <a:lvl1pPr lvl="0">
              <a:spcBef>
                <a:spcPts val="0"/>
              </a:spcBef>
              <a:buNone/>
              <a:defRPr/>
            </a:lvl1pPr>
            <a:lvl2pPr lvl="1">
              <a:spcBef>
                <a:spcPts val="0"/>
              </a:spcBef>
              <a:buNone/>
              <a:defRPr/>
            </a:lvl2pPr>
            <a:lvl3pPr lvl="2">
              <a:spcBef>
                <a:spcPts val="0"/>
              </a:spcBef>
              <a:buNone/>
              <a:defRPr/>
            </a:lvl3pPr>
            <a:lvl4pPr lvl="3">
              <a:spcBef>
                <a:spcPts val="0"/>
              </a:spcBef>
              <a:buNone/>
              <a:defRPr/>
            </a:lvl4pPr>
            <a:lvl5pPr lvl="4">
              <a:spcBef>
                <a:spcPts val="0"/>
              </a:spcBef>
              <a:buNone/>
              <a:defRPr/>
            </a:lvl5pPr>
            <a:lvl6pPr lvl="5">
              <a:spcBef>
                <a:spcPts val="0"/>
              </a:spcBef>
              <a:buNone/>
              <a:defRPr/>
            </a:lvl6pPr>
            <a:lvl7pPr lvl="6">
              <a:spcBef>
                <a:spcPts val="0"/>
              </a:spcBef>
              <a:buNone/>
              <a:defRPr/>
            </a:lvl7pPr>
            <a:lvl8pPr lvl="7">
              <a:spcBef>
                <a:spcPts val="0"/>
              </a:spcBef>
              <a:buNone/>
              <a:defRPr/>
            </a:lvl8pPr>
            <a:lvl9pPr lvl="8">
              <a:spcBef>
                <a:spcPts val="0"/>
              </a:spcBef>
              <a:buNone/>
              <a:defRPr/>
            </a:lvl9pPr>
          </a:lstStyle>
          <a:p>
            <a:pPr marL="0" lvl="0" indent="0">
              <a:spcBef>
                <a:spcPts val="0"/>
              </a:spcBef>
              <a:spcAft>
                <a:spcPts val="0"/>
              </a:spcAft>
              <a:buNone/>
            </a:pPr>
            <a:fld id="{00000000-1234-1234-1234-123412341234}" type="slidenum">
              <a:rPr lang="pl"/>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Shape 36"/>
          <p:cNvSpPr/>
          <p:nvPr/>
        </p:nvSpPr>
        <p:spPr>
          <a:xfrm>
            <a:off x="4572000" y="-139"/>
            <a:ext cx="4572000" cy="5715000"/>
          </a:xfrm>
          <a:prstGeom prst="rect">
            <a:avLst/>
          </a:prstGeom>
          <a:solidFill>
            <a:schemeClr val="lt2"/>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7" name="Shape 37"/>
          <p:cNvSpPr txBox="1">
            <a:spLocks noGrp="1"/>
          </p:cNvSpPr>
          <p:nvPr>
            <p:ph type="title"/>
          </p:nvPr>
        </p:nvSpPr>
        <p:spPr>
          <a:xfrm>
            <a:off x="265500" y="1370194"/>
            <a:ext cx="4045200" cy="1647000"/>
          </a:xfrm>
          <a:prstGeom prst="rect">
            <a:avLst/>
          </a:prstGeom>
        </p:spPr>
        <p:txBody>
          <a:bodyPr spcFirstLastPara="1" wrap="square" lIns="91425" tIns="91425" rIns="91425" bIns="91425" anchor="b" anchorCtr="0"/>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Shape 38"/>
          <p:cNvSpPr txBox="1">
            <a:spLocks noGrp="1"/>
          </p:cNvSpPr>
          <p:nvPr>
            <p:ph type="subTitle" idx="1"/>
          </p:nvPr>
        </p:nvSpPr>
        <p:spPr>
          <a:xfrm>
            <a:off x="265500" y="3114528"/>
            <a:ext cx="4045200" cy="1372200"/>
          </a:xfrm>
          <a:prstGeom prst="rect">
            <a:avLst/>
          </a:prstGeom>
        </p:spPr>
        <p:txBody>
          <a:bodyPr spcFirstLastPara="1" wrap="square" lIns="91425" tIns="91425" rIns="91425" bIns="91425" anchor="t" anchorCtr="0"/>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Shape 39"/>
          <p:cNvSpPr txBox="1">
            <a:spLocks noGrp="1"/>
          </p:cNvSpPr>
          <p:nvPr>
            <p:ph type="body" idx="2"/>
          </p:nvPr>
        </p:nvSpPr>
        <p:spPr>
          <a:xfrm>
            <a:off x="4939500" y="804528"/>
            <a:ext cx="3837000" cy="4105800"/>
          </a:xfrm>
          <a:prstGeom prst="rect">
            <a:avLst/>
          </a:prstGeom>
        </p:spPr>
        <p:txBody>
          <a:bodyPr spcFirstLastPara="1" wrap="square" lIns="91425" tIns="91425" rIns="91425" bIns="91425" anchor="ctr" anchorCtr="0"/>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40" name="Shape 40"/>
          <p:cNvSpPr txBox="1">
            <a:spLocks noGrp="1"/>
          </p:cNvSpPr>
          <p:nvPr>
            <p:ph type="sldNum" idx="12"/>
          </p:nvPr>
        </p:nvSpPr>
        <p:spPr>
          <a:xfrm>
            <a:off x="8472458" y="5181352"/>
            <a:ext cx="548700" cy="437400"/>
          </a:xfrm>
          <a:prstGeom prst="rect">
            <a:avLst/>
          </a:prstGeom>
        </p:spPr>
        <p:txBody>
          <a:bodyPr spcFirstLastPara="1" wrap="square" lIns="91425" tIns="91425" rIns="91425" bIns="91425" anchor="ctr" anchorCtr="0">
            <a:noAutofit/>
          </a:bodyPr>
          <a:lstStyle>
            <a:lvl1pPr lvl="0">
              <a:spcBef>
                <a:spcPts val="0"/>
              </a:spcBef>
              <a:buNone/>
              <a:defRPr/>
            </a:lvl1pPr>
            <a:lvl2pPr lvl="1">
              <a:spcBef>
                <a:spcPts val="0"/>
              </a:spcBef>
              <a:buNone/>
              <a:defRPr/>
            </a:lvl2pPr>
            <a:lvl3pPr lvl="2">
              <a:spcBef>
                <a:spcPts val="0"/>
              </a:spcBef>
              <a:buNone/>
              <a:defRPr/>
            </a:lvl3pPr>
            <a:lvl4pPr lvl="3">
              <a:spcBef>
                <a:spcPts val="0"/>
              </a:spcBef>
              <a:buNone/>
              <a:defRPr/>
            </a:lvl4pPr>
            <a:lvl5pPr lvl="4">
              <a:spcBef>
                <a:spcPts val="0"/>
              </a:spcBef>
              <a:buNone/>
              <a:defRPr/>
            </a:lvl5pPr>
            <a:lvl6pPr lvl="5">
              <a:spcBef>
                <a:spcPts val="0"/>
              </a:spcBef>
              <a:buNone/>
              <a:defRPr/>
            </a:lvl6pPr>
            <a:lvl7pPr lvl="6">
              <a:spcBef>
                <a:spcPts val="0"/>
              </a:spcBef>
              <a:buNone/>
              <a:defRPr/>
            </a:lvl7pPr>
            <a:lvl8pPr lvl="7">
              <a:spcBef>
                <a:spcPts val="0"/>
              </a:spcBef>
              <a:buNone/>
              <a:defRPr/>
            </a:lvl8pPr>
            <a:lvl9pPr lvl="8">
              <a:spcBef>
                <a:spcPts val="0"/>
              </a:spcBef>
              <a:buNone/>
              <a:defRPr/>
            </a:lvl9pPr>
          </a:lstStyle>
          <a:p>
            <a:pPr marL="0" lvl="0" indent="0">
              <a:spcBef>
                <a:spcPts val="0"/>
              </a:spcBef>
              <a:spcAft>
                <a:spcPts val="0"/>
              </a:spcAft>
              <a:buNone/>
            </a:pPr>
            <a:fld id="{00000000-1234-1234-1234-123412341234}" type="slidenum">
              <a:rPr lang="pl"/>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Shape 42"/>
          <p:cNvSpPr txBox="1">
            <a:spLocks noGrp="1"/>
          </p:cNvSpPr>
          <p:nvPr>
            <p:ph type="body" idx="1"/>
          </p:nvPr>
        </p:nvSpPr>
        <p:spPr>
          <a:xfrm>
            <a:off x="311700" y="4700639"/>
            <a:ext cx="5998800" cy="672300"/>
          </a:xfrm>
          <a:prstGeom prst="rect">
            <a:avLst/>
          </a:prstGeom>
        </p:spPr>
        <p:txBody>
          <a:bodyPr spcFirstLastPara="1" wrap="square" lIns="91425" tIns="91425" rIns="91425" bIns="91425" anchor="ctr" anchorCtr="0"/>
          <a:lstStyle>
            <a:lvl1pPr marL="457200" lvl="0" indent="-228600">
              <a:lnSpc>
                <a:spcPct val="100000"/>
              </a:lnSpc>
              <a:spcBef>
                <a:spcPts val="0"/>
              </a:spcBef>
              <a:spcAft>
                <a:spcPts val="0"/>
              </a:spcAft>
              <a:buSzPts val="1800"/>
              <a:buNone/>
              <a:defRPr/>
            </a:lvl1pPr>
          </a:lstStyle>
          <a:p>
            <a:endParaRPr/>
          </a:p>
        </p:txBody>
      </p:sp>
      <p:sp>
        <p:nvSpPr>
          <p:cNvPr id="43" name="Shape 43"/>
          <p:cNvSpPr txBox="1">
            <a:spLocks noGrp="1"/>
          </p:cNvSpPr>
          <p:nvPr>
            <p:ph type="sldNum" idx="12"/>
          </p:nvPr>
        </p:nvSpPr>
        <p:spPr>
          <a:xfrm>
            <a:off x="8472458" y="5181352"/>
            <a:ext cx="548700" cy="437400"/>
          </a:xfrm>
          <a:prstGeom prst="rect">
            <a:avLst/>
          </a:prstGeom>
        </p:spPr>
        <p:txBody>
          <a:bodyPr spcFirstLastPara="1" wrap="square" lIns="91425" tIns="91425" rIns="91425" bIns="91425" anchor="ctr" anchorCtr="0">
            <a:noAutofit/>
          </a:bodyPr>
          <a:lstStyle>
            <a:lvl1pPr lvl="0">
              <a:spcBef>
                <a:spcPts val="0"/>
              </a:spcBef>
              <a:buNone/>
              <a:defRPr/>
            </a:lvl1pPr>
            <a:lvl2pPr lvl="1">
              <a:spcBef>
                <a:spcPts val="0"/>
              </a:spcBef>
              <a:buNone/>
              <a:defRPr/>
            </a:lvl2pPr>
            <a:lvl3pPr lvl="2">
              <a:spcBef>
                <a:spcPts val="0"/>
              </a:spcBef>
              <a:buNone/>
              <a:defRPr/>
            </a:lvl3pPr>
            <a:lvl4pPr lvl="3">
              <a:spcBef>
                <a:spcPts val="0"/>
              </a:spcBef>
              <a:buNone/>
              <a:defRPr/>
            </a:lvl4pPr>
            <a:lvl5pPr lvl="4">
              <a:spcBef>
                <a:spcPts val="0"/>
              </a:spcBef>
              <a:buNone/>
              <a:defRPr/>
            </a:lvl5pPr>
            <a:lvl6pPr lvl="5">
              <a:spcBef>
                <a:spcPts val="0"/>
              </a:spcBef>
              <a:buNone/>
              <a:defRPr/>
            </a:lvl6pPr>
            <a:lvl7pPr lvl="6">
              <a:spcBef>
                <a:spcPts val="0"/>
              </a:spcBef>
              <a:buNone/>
              <a:defRPr/>
            </a:lvl7pPr>
            <a:lvl8pPr lvl="7">
              <a:spcBef>
                <a:spcPts val="0"/>
              </a:spcBef>
              <a:buNone/>
              <a:defRPr/>
            </a:lvl8pPr>
            <a:lvl9pPr lvl="8">
              <a:spcBef>
                <a:spcPts val="0"/>
              </a:spcBef>
              <a:buNone/>
              <a:defRPr/>
            </a:lvl9pPr>
          </a:lstStyle>
          <a:p>
            <a:pPr marL="0" lvl="0" indent="0">
              <a:spcBef>
                <a:spcPts val="0"/>
              </a:spcBef>
              <a:spcAft>
                <a:spcPts val="0"/>
              </a:spcAft>
              <a:buNone/>
            </a:pPr>
            <a:fld id="{00000000-1234-1234-1234-123412341234}" type="slidenum">
              <a:rPr lang="pl"/>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Shape 45"/>
          <p:cNvSpPr txBox="1">
            <a:spLocks noGrp="1"/>
          </p:cNvSpPr>
          <p:nvPr>
            <p:ph type="title"/>
          </p:nvPr>
        </p:nvSpPr>
        <p:spPr>
          <a:xfrm>
            <a:off x="311700" y="1229028"/>
            <a:ext cx="8520600" cy="2181600"/>
          </a:xfrm>
          <a:prstGeom prst="rect">
            <a:avLst/>
          </a:prstGeom>
        </p:spPr>
        <p:txBody>
          <a:bodyPr spcFirstLastPara="1" wrap="square" lIns="91425" tIns="91425" rIns="91425" bIns="91425" anchor="b" anchorCtr="0"/>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endParaRPr/>
          </a:p>
        </p:txBody>
      </p:sp>
      <p:sp>
        <p:nvSpPr>
          <p:cNvPr id="46" name="Shape 46"/>
          <p:cNvSpPr txBox="1">
            <a:spLocks noGrp="1"/>
          </p:cNvSpPr>
          <p:nvPr>
            <p:ph type="body" idx="1"/>
          </p:nvPr>
        </p:nvSpPr>
        <p:spPr>
          <a:xfrm>
            <a:off x="311700" y="3502472"/>
            <a:ext cx="8520600" cy="1445400"/>
          </a:xfrm>
          <a:prstGeom prst="rect">
            <a:avLst/>
          </a:prstGeom>
        </p:spPr>
        <p:txBody>
          <a:bodyPr spcFirstLastPara="1" wrap="square" lIns="91425" tIns="91425" rIns="91425" bIns="91425" anchor="t" anchorCtr="0"/>
          <a:lstStyle>
            <a:lvl1pPr marL="457200" lvl="0" indent="-342900" algn="ctr">
              <a:spcBef>
                <a:spcPts val="0"/>
              </a:spcBef>
              <a:spcAft>
                <a:spcPts val="0"/>
              </a:spcAft>
              <a:buSzPts val="1800"/>
              <a:buChar char="●"/>
              <a:defRPr/>
            </a:lvl1pPr>
            <a:lvl2pPr marL="914400" lvl="1" indent="-317500" algn="ctr">
              <a:spcBef>
                <a:spcPts val="1600"/>
              </a:spcBef>
              <a:spcAft>
                <a:spcPts val="0"/>
              </a:spcAft>
              <a:buSzPts val="1400"/>
              <a:buChar char="○"/>
              <a:defRPr/>
            </a:lvl2pPr>
            <a:lvl3pPr marL="1371600" lvl="2" indent="-317500" algn="ctr">
              <a:spcBef>
                <a:spcPts val="1600"/>
              </a:spcBef>
              <a:spcAft>
                <a:spcPts val="0"/>
              </a:spcAft>
              <a:buSzPts val="1400"/>
              <a:buChar char="■"/>
              <a:defRPr/>
            </a:lvl3pPr>
            <a:lvl4pPr marL="1828800" lvl="3" indent="-317500" algn="ctr">
              <a:spcBef>
                <a:spcPts val="1600"/>
              </a:spcBef>
              <a:spcAft>
                <a:spcPts val="0"/>
              </a:spcAft>
              <a:buSzPts val="1400"/>
              <a:buChar char="●"/>
              <a:defRPr/>
            </a:lvl4pPr>
            <a:lvl5pPr marL="2286000" lvl="4" indent="-317500" algn="ctr">
              <a:spcBef>
                <a:spcPts val="1600"/>
              </a:spcBef>
              <a:spcAft>
                <a:spcPts val="0"/>
              </a:spcAft>
              <a:buSzPts val="1400"/>
              <a:buChar char="○"/>
              <a:defRPr/>
            </a:lvl5pPr>
            <a:lvl6pPr marL="2743200" lvl="5" indent="-317500" algn="ctr">
              <a:spcBef>
                <a:spcPts val="1600"/>
              </a:spcBef>
              <a:spcAft>
                <a:spcPts val="0"/>
              </a:spcAft>
              <a:buSzPts val="1400"/>
              <a:buChar char="■"/>
              <a:defRPr/>
            </a:lvl6pPr>
            <a:lvl7pPr marL="3200400" lvl="6" indent="-317500" algn="ctr">
              <a:spcBef>
                <a:spcPts val="1600"/>
              </a:spcBef>
              <a:spcAft>
                <a:spcPts val="0"/>
              </a:spcAft>
              <a:buSzPts val="1400"/>
              <a:buChar char="●"/>
              <a:defRPr/>
            </a:lvl7pPr>
            <a:lvl8pPr marL="3657600" lvl="7" indent="-317500" algn="ctr">
              <a:spcBef>
                <a:spcPts val="1600"/>
              </a:spcBef>
              <a:spcAft>
                <a:spcPts val="0"/>
              </a:spcAft>
              <a:buSzPts val="1400"/>
              <a:buChar char="○"/>
              <a:defRPr/>
            </a:lvl8pPr>
            <a:lvl9pPr marL="4114800" lvl="8" indent="-317500" algn="ctr">
              <a:spcBef>
                <a:spcPts val="1600"/>
              </a:spcBef>
              <a:spcAft>
                <a:spcPts val="1600"/>
              </a:spcAft>
              <a:buSzPts val="1400"/>
              <a:buChar char="■"/>
              <a:defRPr/>
            </a:lvl9pPr>
          </a:lstStyle>
          <a:p>
            <a:endParaRPr/>
          </a:p>
        </p:txBody>
      </p:sp>
      <p:sp>
        <p:nvSpPr>
          <p:cNvPr id="47" name="Shape 47"/>
          <p:cNvSpPr txBox="1">
            <a:spLocks noGrp="1"/>
          </p:cNvSpPr>
          <p:nvPr>
            <p:ph type="sldNum" idx="12"/>
          </p:nvPr>
        </p:nvSpPr>
        <p:spPr>
          <a:xfrm>
            <a:off x="8472458" y="5181352"/>
            <a:ext cx="548700" cy="437400"/>
          </a:xfrm>
          <a:prstGeom prst="rect">
            <a:avLst/>
          </a:prstGeom>
        </p:spPr>
        <p:txBody>
          <a:bodyPr spcFirstLastPara="1" wrap="square" lIns="91425" tIns="91425" rIns="91425" bIns="91425" anchor="ctr" anchorCtr="0">
            <a:noAutofit/>
          </a:bodyPr>
          <a:lstStyle>
            <a:lvl1pPr lvl="0">
              <a:spcBef>
                <a:spcPts val="0"/>
              </a:spcBef>
              <a:buNone/>
              <a:defRPr/>
            </a:lvl1pPr>
            <a:lvl2pPr lvl="1">
              <a:spcBef>
                <a:spcPts val="0"/>
              </a:spcBef>
              <a:buNone/>
              <a:defRPr/>
            </a:lvl2pPr>
            <a:lvl3pPr lvl="2">
              <a:spcBef>
                <a:spcPts val="0"/>
              </a:spcBef>
              <a:buNone/>
              <a:defRPr/>
            </a:lvl3pPr>
            <a:lvl4pPr lvl="3">
              <a:spcBef>
                <a:spcPts val="0"/>
              </a:spcBef>
              <a:buNone/>
              <a:defRPr/>
            </a:lvl4pPr>
            <a:lvl5pPr lvl="4">
              <a:spcBef>
                <a:spcPts val="0"/>
              </a:spcBef>
              <a:buNone/>
              <a:defRPr/>
            </a:lvl5pPr>
            <a:lvl6pPr lvl="5">
              <a:spcBef>
                <a:spcPts val="0"/>
              </a:spcBef>
              <a:buNone/>
              <a:defRPr/>
            </a:lvl6pPr>
            <a:lvl7pPr lvl="6">
              <a:spcBef>
                <a:spcPts val="0"/>
              </a:spcBef>
              <a:buNone/>
              <a:defRPr/>
            </a:lvl7pPr>
            <a:lvl8pPr lvl="7">
              <a:spcBef>
                <a:spcPts val="0"/>
              </a:spcBef>
              <a:buNone/>
              <a:defRPr/>
            </a:lvl8pPr>
            <a:lvl9pPr lvl="8">
              <a:spcBef>
                <a:spcPts val="0"/>
              </a:spcBef>
              <a:buNone/>
              <a:defRPr/>
            </a:lvl9pPr>
          </a:lstStyle>
          <a:p>
            <a:pPr marL="0" lvl="0" indent="0">
              <a:spcBef>
                <a:spcPts val="0"/>
              </a:spcBef>
              <a:spcAft>
                <a:spcPts val="0"/>
              </a:spcAft>
              <a:buNone/>
            </a:pPr>
            <a:fld id="{00000000-1234-1234-1234-123412341234}" type="slidenum">
              <a:rPr lang="pl"/>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Shape 49"/>
          <p:cNvSpPr txBox="1">
            <a:spLocks noGrp="1"/>
          </p:cNvSpPr>
          <p:nvPr>
            <p:ph type="sldNum" idx="12"/>
          </p:nvPr>
        </p:nvSpPr>
        <p:spPr>
          <a:xfrm>
            <a:off x="8472458" y="5181352"/>
            <a:ext cx="548700" cy="437400"/>
          </a:xfrm>
          <a:prstGeom prst="rect">
            <a:avLst/>
          </a:prstGeom>
        </p:spPr>
        <p:txBody>
          <a:bodyPr spcFirstLastPara="1" wrap="square" lIns="91425" tIns="91425" rIns="91425" bIns="91425" anchor="ctr" anchorCtr="0">
            <a:noAutofit/>
          </a:bodyPr>
          <a:lstStyle>
            <a:lvl1pPr lvl="0">
              <a:spcBef>
                <a:spcPts val="0"/>
              </a:spcBef>
              <a:buNone/>
              <a:defRPr/>
            </a:lvl1pPr>
            <a:lvl2pPr lvl="1">
              <a:spcBef>
                <a:spcPts val="0"/>
              </a:spcBef>
              <a:buNone/>
              <a:defRPr/>
            </a:lvl2pPr>
            <a:lvl3pPr lvl="2">
              <a:spcBef>
                <a:spcPts val="0"/>
              </a:spcBef>
              <a:buNone/>
              <a:defRPr/>
            </a:lvl3pPr>
            <a:lvl4pPr lvl="3">
              <a:spcBef>
                <a:spcPts val="0"/>
              </a:spcBef>
              <a:buNone/>
              <a:defRPr/>
            </a:lvl4pPr>
            <a:lvl5pPr lvl="4">
              <a:spcBef>
                <a:spcPts val="0"/>
              </a:spcBef>
              <a:buNone/>
              <a:defRPr/>
            </a:lvl5pPr>
            <a:lvl6pPr lvl="5">
              <a:spcBef>
                <a:spcPts val="0"/>
              </a:spcBef>
              <a:buNone/>
              <a:defRPr/>
            </a:lvl6pPr>
            <a:lvl7pPr lvl="6">
              <a:spcBef>
                <a:spcPts val="0"/>
              </a:spcBef>
              <a:buNone/>
              <a:defRPr/>
            </a:lvl7pPr>
            <a:lvl8pPr lvl="7">
              <a:spcBef>
                <a:spcPts val="0"/>
              </a:spcBef>
              <a:buNone/>
              <a:defRPr/>
            </a:lvl8pPr>
            <a:lvl9pPr lvl="8">
              <a:spcBef>
                <a:spcPts val="0"/>
              </a:spcBef>
              <a:buNone/>
              <a:defRPr/>
            </a:lvl9pPr>
          </a:lstStyle>
          <a:p>
            <a:pPr marL="0" lvl="0" indent="0">
              <a:spcBef>
                <a:spcPts val="0"/>
              </a:spcBef>
              <a:spcAft>
                <a:spcPts val="0"/>
              </a:spcAft>
              <a:buNone/>
            </a:pPr>
            <a:fld id="{00000000-1234-1234-1234-123412341234}" type="slidenum">
              <a:rPr lang="pl"/>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Shape 6"/>
          <p:cNvSpPr txBox="1">
            <a:spLocks noGrp="1"/>
          </p:cNvSpPr>
          <p:nvPr>
            <p:ph type="title"/>
          </p:nvPr>
        </p:nvSpPr>
        <p:spPr>
          <a:xfrm>
            <a:off x="311700" y="494472"/>
            <a:ext cx="8520600" cy="636300"/>
          </a:xfrm>
          <a:prstGeom prst="rect">
            <a:avLst/>
          </a:prstGeom>
          <a:noFill/>
          <a:ln>
            <a:noFill/>
          </a:ln>
        </p:spPr>
        <p:txBody>
          <a:bodyPr spcFirstLastPara="1" wrap="square" lIns="91425" tIns="91425" rIns="91425" bIns="91425" anchor="t" anchorCtr="0"/>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Shape 7"/>
          <p:cNvSpPr txBox="1">
            <a:spLocks noGrp="1"/>
          </p:cNvSpPr>
          <p:nvPr>
            <p:ph type="body" idx="1"/>
          </p:nvPr>
        </p:nvSpPr>
        <p:spPr>
          <a:xfrm>
            <a:off x="311700" y="1280528"/>
            <a:ext cx="8520600" cy="3795900"/>
          </a:xfrm>
          <a:prstGeom prst="rect">
            <a:avLst/>
          </a:prstGeom>
          <a:noFill/>
          <a:ln>
            <a:noFill/>
          </a:ln>
        </p:spPr>
        <p:txBody>
          <a:bodyPr spcFirstLastPara="1" wrap="square" lIns="91425" tIns="91425" rIns="91425" bIns="91425" anchor="t" anchorCtr="0"/>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1600"/>
              </a:spcBef>
              <a:spcAft>
                <a:spcPts val="0"/>
              </a:spcAft>
              <a:buClr>
                <a:schemeClr val="dk2"/>
              </a:buClr>
              <a:buSzPts val="1400"/>
              <a:buChar char="○"/>
              <a:defRPr>
                <a:solidFill>
                  <a:schemeClr val="dk2"/>
                </a:solidFill>
              </a:defRPr>
            </a:lvl2pPr>
            <a:lvl3pPr marL="1371600" lvl="2" indent="-317500">
              <a:lnSpc>
                <a:spcPct val="115000"/>
              </a:lnSpc>
              <a:spcBef>
                <a:spcPts val="1600"/>
              </a:spcBef>
              <a:spcAft>
                <a:spcPts val="0"/>
              </a:spcAft>
              <a:buClr>
                <a:schemeClr val="dk2"/>
              </a:buClr>
              <a:buSzPts val="1400"/>
              <a:buChar char="■"/>
              <a:defRPr>
                <a:solidFill>
                  <a:schemeClr val="dk2"/>
                </a:solidFill>
              </a:defRPr>
            </a:lvl3pPr>
            <a:lvl4pPr marL="1828800" lvl="3" indent="-317500">
              <a:lnSpc>
                <a:spcPct val="115000"/>
              </a:lnSpc>
              <a:spcBef>
                <a:spcPts val="1600"/>
              </a:spcBef>
              <a:spcAft>
                <a:spcPts val="0"/>
              </a:spcAft>
              <a:buClr>
                <a:schemeClr val="dk2"/>
              </a:buClr>
              <a:buSzPts val="1400"/>
              <a:buChar char="●"/>
              <a:defRPr>
                <a:solidFill>
                  <a:schemeClr val="dk2"/>
                </a:solidFill>
              </a:defRPr>
            </a:lvl4pPr>
            <a:lvl5pPr marL="2286000" lvl="4" indent="-317500">
              <a:lnSpc>
                <a:spcPct val="115000"/>
              </a:lnSpc>
              <a:spcBef>
                <a:spcPts val="1600"/>
              </a:spcBef>
              <a:spcAft>
                <a:spcPts val="0"/>
              </a:spcAft>
              <a:buClr>
                <a:schemeClr val="dk2"/>
              </a:buClr>
              <a:buSzPts val="1400"/>
              <a:buChar char="○"/>
              <a:defRPr>
                <a:solidFill>
                  <a:schemeClr val="dk2"/>
                </a:solidFill>
              </a:defRPr>
            </a:lvl5pPr>
            <a:lvl6pPr marL="2743200" lvl="5" indent="-317500">
              <a:lnSpc>
                <a:spcPct val="115000"/>
              </a:lnSpc>
              <a:spcBef>
                <a:spcPts val="1600"/>
              </a:spcBef>
              <a:spcAft>
                <a:spcPts val="0"/>
              </a:spcAft>
              <a:buClr>
                <a:schemeClr val="dk2"/>
              </a:buClr>
              <a:buSzPts val="1400"/>
              <a:buChar char="■"/>
              <a:defRPr>
                <a:solidFill>
                  <a:schemeClr val="dk2"/>
                </a:solidFill>
              </a:defRPr>
            </a:lvl6pPr>
            <a:lvl7pPr marL="3200400" lvl="6" indent="-317500">
              <a:lnSpc>
                <a:spcPct val="115000"/>
              </a:lnSpc>
              <a:spcBef>
                <a:spcPts val="1600"/>
              </a:spcBef>
              <a:spcAft>
                <a:spcPts val="0"/>
              </a:spcAft>
              <a:buClr>
                <a:schemeClr val="dk2"/>
              </a:buClr>
              <a:buSzPts val="1400"/>
              <a:buChar char="●"/>
              <a:defRPr>
                <a:solidFill>
                  <a:schemeClr val="dk2"/>
                </a:solidFill>
              </a:defRPr>
            </a:lvl7pPr>
            <a:lvl8pPr marL="3657600" lvl="7" indent="-317500">
              <a:lnSpc>
                <a:spcPct val="115000"/>
              </a:lnSpc>
              <a:spcBef>
                <a:spcPts val="1600"/>
              </a:spcBef>
              <a:spcAft>
                <a:spcPts val="0"/>
              </a:spcAft>
              <a:buClr>
                <a:schemeClr val="dk2"/>
              </a:buClr>
              <a:buSzPts val="1400"/>
              <a:buChar char="○"/>
              <a:defRPr>
                <a:solidFill>
                  <a:schemeClr val="dk2"/>
                </a:solidFill>
              </a:defRPr>
            </a:lvl8pPr>
            <a:lvl9pPr marL="4114800" lvl="8" indent="-317500">
              <a:lnSpc>
                <a:spcPct val="115000"/>
              </a:lnSpc>
              <a:spcBef>
                <a:spcPts val="1600"/>
              </a:spcBef>
              <a:spcAft>
                <a:spcPts val="1600"/>
              </a:spcAft>
              <a:buClr>
                <a:schemeClr val="dk2"/>
              </a:buClr>
              <a:buSzPts val="1400"/>
              <a:buChar char="■"/>
              <a:defRPr>
                <a:solidFill>
                  <a:schemeClr val="dk2"/>
                </a:solidFill>
              </a:defRPr>
            </a:lvl9pPr>
          </a:lstStyle>
          <a:p>
            <a:endParaRPr/>
          </a:p>
        </p:txBody>
      </p:sp>
      <p:sp>
        <p:nvSpPr>
          <p:cNvPr id="8" name="Shape 8"/>
          <p:cNvSpPr txBox="1">
            <a:spLocks noGrp="1"/>
          </p:cNvSpPr>
          <p:nvPr>
            <p:ph type="sldNum" idx="12"/>
          </p:nvPr>
        </p:nvSpPr>
        <p:spPr>
          <a:xfrm>
            <a:off x="8472458" y="5181352"/>
            <a:ext cx="548700" cy="437400"/>
          </a:xfrm>
          <a:prstGeom prst="rect">
            <a:avLst/>
          </a:prstGeom>
          <a:noFill/>
          <a:ln>
            <a:noFill/>
          </a:ln>
        </p:spPr>
        <p:txBody>
          <a:bodyPr spcFirstLastPara="1" wrap="square" lIns="91425" tIns="91425" rIns="91425" bIns="91425" anchor="ctr" anchorCtr="0">
            <a:noAutofit/>
          </a:bodyPr>
          <a:lstStyle>
            <a:lvl1pPr lvl="0" algn="r">
              <a:spcBef>
                <a:spcPts val="0"/>
              </a:spcBef>
              <a:buNone/>
              <a:defRPr sz="1000">
                <a:solidFill>
                  <a:schemeClr val="dk2"/>
                </a:solidFill>
              </a:defRPr>
            </a:lvl1pPr>
            <a:lvl2pPr lvl="1" algn="r">
              <a:spcBef>
                <a:spcPts val="0"/>
              </a:spcBef>
              <a:buNone/>
              <a:defRPr sz="1000">
                <a:solidFill>
                  <a:schemeClr val="dk2"/>
                </a:solidFill>
              </a:defRPr>
            </a:lvl2pPr>
            <a:lvl3pPr lvl="2" algn="r">
              <a:spcBef>
                <a:spcPts val="0"/>
              </a:spcBef>
              <a:buNone/>
              <a:defRPr sz="1000">
                <a:solidFill>
                  <a:schemeClr val="dk2"/>
                </a:solidFill>
              </a:defRPr>
            </a:lvl3pPr>
            <a:lvl4pPr lvl="3" algn="r">
              <a:spcBef>
                <a:spcPts val="0"/>
              </a:spcBef>
              <a:buNone/>
              <a:defRPr sz="1000">
                <a:solidFill>
                  <a:schemeClr val="dk2"/>
                </a:solidFill>
              </a:defRPr>
            </a:lvl4pPr>
            <a:lvl5pPr lvl="4" algn="r">
              <a:spcBef>
                <a:spcPts val="0"/>
              </a:spcBef>
              <a:buNone/>
              <a:defRPr sz="1000">
                <a:solidFill>
                  <a:schemeClr val="dk2"/>
                </a:solidFill>
              </a:defRPr>
            </a:lvl5pPr>
            <a:lvl6pPr lvl="5" algn="r">
              <a:spcBef>
                <a:spcPts val="0"/>
              </a:spcBef>
              <a:buNone/>
              <a:defRPr sz="1000">
                <a:solidFill>
                  <a:schemeClr val="dk2"/>
                </a:solidFill>
              </a:defRPr>
            </a:lvl6pPr>
            <a:lvl7pPr lvl="6" algn="r">
              <a:spcBef>
                <a:spcPts val="0"/>
              </a:spcBef>
              <a:buNone/>
              <a:defRPr sz="1000">
                <a:solidFill>
                  <a:schemeClr val="dk2"/>
                </a:solidFill>
              </a:defRPr>
            </a:lvl7pPr>
            <a:lvl8pPr lvl="7" algn="r">
              <a:spcBef>
                <a:spcPts val="0"/>
              </a:spcBef>
              <a:buNone/>
              <a:defRPr sz="1000">
                <a:solidFill>
                  <a:schemeClr val="dk2"/>
                </a:solidFill>
              </a:defRPr>
            </a:lvl8pPr>
            <a:lvl9pPr lvl="8" algn="r">
              <a:spcBef>
                <a:spcPts val="0"/>
              </a:spcBef>
              <a:buNone/>
              <a:defRPr sz="1000">
                <a:solidFill>
                  <a:schemeClr val="dk2"/>
                </a:solidFill>
              </a:defRPr>
            </a:lvl9pPr>
          </a:lstStyle>
          <a:p>
            <a:pPr marL="0" lvl="0" indent="0">
              <a:spcBef>
                <a:spcPts val="0"/>
              </a:spcBef>
              <a:spcAft>
                <a:spcPts val="0"/>
              </a:spcAft>
              <a:buNone/>
            </a:pPr>
            <a:fld id="{00000000-1234-1234-1234-123412341234}" type="slidenum">
              <a:rPr lang="pl"/>
              <a:t>‹#›</a:t>
            </a:fld>
            <a:endParaRPr/>
          </a:p>
        </p:txBody>
      </p:sp>
    </p:spTree>
  </p:cSld>
  <p:clrMap bg1="lt1" tx1="dk1" bg2="dk2" tx2="lt2" accent1="accent1" accent2="accent2" accent3="accent3" accent4="accent4" accent5="accent5" accent6="accent6" hlink="hlink" folHlink="folHlink"/>
  <p:sldLayoutIdLst>
    <p:sldLayoutId id="2147483648" r:id="rId1"/>
    <p:sldLayoutId id="2147483652" r:id="rId2"/>
    <p:sldLayoutId id="2147483653" r:id="rId3"/>
    <p:sldLayoutId id="2147483654" r:id="rId4"/>
    <p:sldLayoutId id="2147483655" r:id="rId5"/>
    <p:sldLayoutId id="2147483656" r:id="rId6"/>
    <p:sldLayoutId id="2147483657" r:id="rId7"/>
    <p:sldLayoutId id="2147483658" r:id="rId8"/>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1.xml"/><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hyperlink" Target="mailto:m.zdziarski@uw.edu.pl"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3.xml"/><Relationship Id="rId1" Type="http://schemas.openxmlformats.org/officeDocument/2006/relationships/slideLayout" Target="../slideLayouts/slideLayout1.xml"/><Relationship Id="rId5" Type="http://schemas.openxmlformats.org/officeDocument/2006/relationships/image" Target="../media/image5.jpg"/><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6.xml"/><Relationship Id="rId1" Type="http://schemas.openxmlformats.org/officeDocument/2006/relationships/slideLayout" Target="../slideLayouts/slideLayout1.xml"/><Relationship Id="rId5" Type="http://schemas.openxmlformats.org/officeDocument/2006/relationships/image" Target="../media/image6.jpeg"/><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8" Type="http://schemas.openxmlformats.org/officeDocument/2006/relationships/image" Target="../media/image10.tmp"/><Relationship Id="rId3" Type="http://schemas.openxmlformats.org/officeDocument/2006/relationships/image" Target="../media/image3.jpg"/><Relationship Id="rId7" Type="http://schemas.openxmlformats.org/officeDocument/2006/relationships/image" Target="../media/image9.tmp"/><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image" Target="../media/image8.tmp"/><Relationship Id="rId5" Type="http://schemas.openxmlformats.org/officeDocument/2006/relationships/image" Target="../media/image7.tmp"/><Relationship Id="rId4" Type="http://schemas.openxmlformats.org/officeDocument/2006/relationships/image" Target="../media/image4.png"/></Relationships>
</file>

<file path=ppt/slides/_rels/slide8.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8.xml"/><Relationship Id="rId1" Type="http://schemas.openxmlformats.org/officeDocument/2006/relationships/slideLayout" Target="../slideLayouts/slideLayout1.xml"/><Relationship Id="rId5" Type="http://schemas.openxmlformats.org/officeDocument/2006/relationships/image" Target="../media/image11.tmp"/><Relationship Id="rId4" Type="http://schemas.openxmlformats.org/officeDocument/2006/relationships/image" Target="../media/image4.png"/></Relationships>
</file>

<file path=ppt/slides/_rels/slide9.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9.xml"/><Relationship Id="rId1" Type="http://schemas.openxmlformats.org/officeDocument/2006/relationships/slideLayout" Target="../slideLayouts/slideLayout1.xml"/><Relationship Id="rId6" Type="http://schemas.openxmlformats.org/officeDocument/2006/relationships/image" Target="../media/image13.tmp"/><Relationship Id="rId5" Type="http://schemas.openxmlformats.org/officeDocument/2006/relationships/image" Target="../media/image12.tmp"/><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71"/>
        <p:cNvGrpSpPr/>
        <p:nvPr/>
      </p:nvGrpSpPr>
      <p:grpSpPr>
        <a:xfrm>
          <a:off x="0" y="0"/>
          <a:ext cx="0" cy="0"/>
          <a:chOff x="0" y="0"/>
          <a:chExt cx="0" cy="0"/>
        </a:xfrm>
      </p:grpSpPr>
      <p:sp>
        <p:nvSpPr>
          <p:cNvPr id="2" name="Prostokąt 1"/>
          <p:cNvSpPr/>
          <p:nvPr/>
        </p:nvSpPr>
        <p:spPr>
          <a:xfrm>
            <a:off x="1046282" y="2215602"/>
            <a:ext cx="4572000" cy="1015663"/>
          </a:xfrm>
          <a:prstGeom prst="rect">
            <a:avLst/>
          </a:prstGeom>
        </p:spPr>
        <p:txBody>
          <a:bodyPr>
            <a:spAutoFit/>
          </a:bodyPr>
          <a:lstStyle/>
          <a:p>
            <a:pPr lvl="0"/>
            <a:r>
              <a:rPr lang="pl-PL" sz="2000" b="1" dirty="0">
                <a:solidFill>
                  <a:srgbClr val="0D4A87"/>
                </a:solidFill>
                <a:latin typeface="Open Sans"/>
                <a:ea typeface="Open Sans"/>
                <a:cs typeface="Open Sans"/>
                <a:sym typeface="Open Sans"/>
              </a:rPr>
              <a:t>SPORT GOVERNANCE</a:t>
            </a:r>
            <a:endParaRPr lang="pl-PL" sz="2000" dirty="0">
              <a:solidFill>
                <a:srgbClr val="0D4A87"/>
              </a:solidFill>
              <a:latin typeface="Open Sans"/>
              <a:ea typeface="Open Sans"/>
              <a:cs typeface="Open Sans"/>
              <a:sym typeface="Open Sans"/>
            </a:endParaRPr>
          </a:p>
          <a:p>
            <a:pPr lvl="0"/>
            <a:r>
              <a:rPr lang="pl-PL" sz="2000" dirty="0">
                <a:solidFill>
                  <a:srgbClr val="0D4A87"/>
                </a:solidFill>
                <a:latin typeface="Open Sans"/>
                <a:ea typeface="Open Sans"/>
                <a:cs typeface="Open Sans"/>
                <a:sym typeface="Open Sans"/>
              </a:rPr>
              <a:t>z perspektywy </a:t>
            </a:r>
          </a:p>
          <a:p>
            <a:pPr lvl="0"/>
            <a:r>
              <a:rPr lang="pl-PL" sz="2000" dirty="0">
                <a:solidFill>
                  <a:srgbClr val="0D4A87"/>
                </a:solidFill>
                <a:latin typeface="Open Sans"/>
                <a:ea typeface="Open Sans"/>
                <a:cs typeface="Open Sans"/>
                <a:sym typeface="Open Sans"/>
              </a:rPr>
              <a:t>zarządzania strategicznego</a:t>
            </a:r>
          </a:p>
        </p:txBody>
      </p:sp>
      <p:sp>
        <p:nvSpPr>
          <p:cNvPr id="5" name="Shape 55"/>
          <p:cNvSpPr txBox="1"/>
          <p:nvPr/>
        </p:nvSpPr>
        <p:spPr>
          <a:xfrm>
            <a:off x="1046282" y="3231265"/>
            <a:ext cx="6945900" cy="965400"/>
          </a:xfrm>
          <a:prstGeom prst="rect">
            <a:avLst/>
          </a:prstGeom>
          <a:noFill/>
          <a:ln>
            <a:noFill/>
          </a:ln>
        </p:spPr>
        <p:txBody>
          <a:bodyPr spcFirstLastPara="1" wrap="square" lIns="91425" tIns="91425" rIns="91425" bIns="91425" anchor="t" anchorCtr="0">
            <a:noAutofit/>
          </a:bodyPr>
          <a:lstStyle/>
          <a:p>
            <a:pPr marL="0" lvl="0" indent="0" rtl="0">
              <a:spcBef>
                <a:spcPts val="0"/>
              </a:spcBef>
              <a:spcAft>
                <a:spcPts val="0"/>
              </a:spcAft>
              <a:buClr>
                <a:srgbClr val="000000"/>
              </a:buClr>
              <a:buFont typeface="Arial"/>
              <a:buNone/>
            </a:pPr>
            <a:r>
              <a:rPr lang="pl" sz="2000" dirty="0">
                <a:solidFill>
                  <a:srgbClr val="0D4A87"/>
                </a:solidFill>
                <a:latin typeface="Open Sans"/>
                <a:ea typeface="Open Sans"/>
                <a:cs typeface="Open Sans"/>
                <a:sym typeface="Open Sans"/>
              </a:rPr>
              <a:t>Dr Michał Zdziarski </a:t>
            </a:r>
          </a:p>
          <a:p>
            <a:pPr marL="0" lvl="0" indent="0" rtl="0">
              <a:spcBef>
                <a:spcPts val="0"/>
              </a:spcBef>
              <a:spcAft>
                <a:spcPts val="0"/>
              </a:spcAft>
              <a:buClr>
                <a:srgbClr val="000000"/>
              </a:buClr>
              <a:buFont typeface="Arial"/>
              <a:buNone/>
            </a:pPr>
            <a:r>
              <a:rPr lang="pl" sz="1800" dirty="0">
                <a:solidFill>
                  <a:srgbClr val="0D4A87"/>
                </a:solidFill>
                <a:latin typeface="Open Sans"/>
                <a:ea typeface="Open Sans"/>
                <a:cs typeface="Open Sans"/>
                <a:sym typeface="Open Sans"/>
              </a:rPr>
              <a:t>Wydział Zarządzania </a:t>
            </a:r>
          </a:p>
          <a:p>
            <a:pPr marL="0" lvl="0" indent="0" rtl="0">
              <a:spcBef>
                <a:spcPts val="0"/>
              </a:spcBef>
              <a:spcAft>
                <a:spcPts val="0"/>
              </a:spcAft>
              <a:buClr>
                <a:srgbClr val="000000"/>
              </a:buClr>
              <a:buFont typeface="Arial"/>
              <a:buNone/>
            </a:pPr>
            <a:r>
              <a:rPr lang="pl" sz="1800" dirty="0">
                <a:solidFill>
                  <a:srgbClr val="0D4A87"/>
                </a:solidFill>
                <a:latin typeface="Open Sans"/>
                <a:ea typeface="Open Sans"/>
                <a:cs typeface="Open Sans"/>
                <a:sym typeface="Open Sans"/>
              </a:rPr>
              <a:t>Uniwersytet Warszawski</a:t>
            </a:r>
          </a:p>
          <a:p>
            <a:pPr marL="0" lvl="0" indent="0" rtl="0">
              <a:spcBef>
                <a:spcPts val="0"/>
              </a:spcBef>
              <a:spcAft>
                <a:spcPts val="0"/>
              </a:spcAft>
              <a:buClr>
                <a:srgbClr val="000000"/>
              </a:buClr>
              <a:buFont typeface="Arial"/>
              <a:buNone/>
            </a:pPr>
            <a:endParaRPr lang="pl" sz="1800" dirty="0">
              <a:solidFill>
                <a:schemeClr val="accent1"/>
              </a:solidFill>
              <a:latin typeface="Open Sans"/>
              <a:ea typeface="Open Sans"/>
              <a:cs typeface="Open Sans"/>
              <a:sym typeface="Open Sans"/>
            </a:endParaRPr>
          </a:p>
          <a:p>
            <a:pPr marL="0" lvl="0" indent="0" rtl="0">
              <a:spcBef>
                <a:spcPts val="0"/>
              </a:spcBef>
              <a:spcAft>
                <a:spcPts val="0"/>
              </a:spcAft>
              <a:buClr>
                <a:srgbClr val="000000"/>
              </a:buClr>
              <a:buFont typeface="Arial"/>
              <a:buNone/>
            </a:pPr>
            <a:endParaRPr sz="2000" dirty="0">
              <a:solidFill>
                <a:srgbClr val="0D4A87"/>
              </a:solidFill>
              <a:latin typeface="Open Sans"/>
              <a:ea typeface="Open Sans"/>
              <a:cs typeface="Open Sans"/>
              <a:sym typeface="Open Sans"/>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Shape 87"/>
        <p:cNvGrpSpPr/>
        <p:nvPr/>
      </p:nvGrpSpPr>
      <p:grpSpPr>
        <a:xfrm>
          <a:off x="0" y="0"/>
          <a:ext cx="0" cy="0"/>
          <a:chOff x="0" y="0"/>
          <a:chExt cx="0" cy="0"/>
        </a:xfrm>
      </p:grpSpPr>
      <p:sp>
        <p:nvSpPr>
          <p:cNvPr id="88" name="Shape 88"/>
          <p:cNvSpPr txBox="1"/>
          <p:nvPr/>
        </p:nvSpPr>
        <p:spPr>
          <a:xfrm>
            <a:off x="7479800" y="335100"/>
            <a:ext cx="1334700" cy="654600"/>
          </a:xfrm>
          <a:prstGeom prst="rect">
            <a:avLst/>
          </a:prstGeom>
          <a:noFill/>
          <a:ln>
            <a:noFill/>
          </a:ln>
        </p:spPr>
        <p:txBody>
          <a:bodyPr spcFirstLastPara="1" wrap="square" lIns="91425" tIns="91425" rIns="91425" bIns="91425" anchor="t" anchorCtr="0">
            <a:noAutofit/>
          </a:bodyPr>
          <a:lstStyle/>
          <a:p>
            <a:endParaRPr/>
          </a:p>
        </p:txBody>
      </p:sp>
      <p:sp>
        <p:nvSpPr>
          <p:cNvPr id="89" name="Shape 89"/>
          <p:cNvSpPr/>
          <p:nvPr/>
        </p:nvSpPr>
        <p:spPr>
          <a:xfrm>
            <a:off x="162975" y="142099"/>
            <a:ext cx="8791800" cy="5364900"/>
          </a:xfrm>
          <a:prstGeom prst="rect">
            <a:avLst/>
          </a:prstGeom>
          <a:gradFill>
            <a:gsLst>
              <a:gs pos="0">
                <a:srgbClr val="FCB319"/>
              </a:gs>
              <a:gs pos="100000">
                <a:srgbClr val="F05131"/>
              </a:gs>
            </a:gsLst>
            <a:lin ang="2700006" scaled="0"/>
          </a:gradFill>
          <a:ln>
            <a:noFill/>
          </a:ln>
        </p:spPr>
        <p:txBody>
          <a:bodyPr spcFirstLastPara="1" wrap="square" lIns="91425" tIns="91425" rIns="91425" bIns="91425" anchor="ctr" anchorCtr="0">
            <a:noAutofit/>
          </a:bodyPr>
          <a:lstStyle/>
          <a:p>
            <a:endParaRPr/>
          </a:p>
        </p:txBody>
      </p:sp>
      <p:sp>
        <p:nvSpPr>
          <p:cNvPr id="90" name="Shape 90"/>
          <p:cNvSpPr txBox="1"/>
          <p:nvPr/>
        </p:nvSpPr>
        <p:spPr>
          <a:xfrm>
            <a:off x="2294402" y="461900"/>
            <a:ext cx="5611200" cy="567000"/>
          </a:xfrm>
          <a:prstGeom prst="rect">
            <a:avLst/>
          </a:prstGeom>
          <a:noFill/>
          <a:ln>
            <a:noFill/>
          </a:ln>
        </p:spPr>
        <p:txBody>
          <a:bodyPr spcFirstLastPara="1" wrap="square" lIns="91425" tIns="91425" rIns="91425" bIns="91425" anchor="t" anchorCtr="0">
            <a:noAutofit/>
          </a:bodyPr>
          <a:lstStyle/>
          <a:p>
            <a:r>
              <a:rPr lang="pl-PL" sz="3600" dirty="0">
                <a:solidFill>
                  <a:srgbClr val="FFFFFF"/>
                </a:solidFill>
                <a:latin typeface="Open Sans"/>
                <a:ea typeface="Open Sans"/>
                <a:cs typeface="Open Sans"/>
                <a:sym typeface="Open Sans"/>
              </a:rPr>
              <a:t>Podsumowanie</a:t>
            </a:r>
            <a:endParaRPr sz="3600" dirty="0">
              <a:solidFill>
                <a:srgbClr val="FFFFFF"/>
              </a:solidFill>
              <a:latin typeface="Open Sans"/>
              <a:ea typeface="Open Sans"/>
              <a:cs typeface="Open Sans"/>
              <a:sym typeface="Open Sans"/>
            </a:endParaRPr>
          </a:p>
        </p:txBody>
      </p:sp>
      <p:sp>
        <p:nvSpPr>
          <p:cNvPr id="91" name="Shape 91"/>
          <p:cNvSpPr/>
          <p:nvPr/>
        </p:nvSpPr>
        <p:spPr>
          <a:xfrm>
            <a:off x="2138527" y="646975"/>
            <a:ext cx="58500" cy="931800"/>
          </a:xfrm>
          <a:prstGeom prst="rect">
            <a:avLst/>
          </a:prstGeom>
          <a:solidFill>
            <a:schemeClr val="lt1"/>
          </a:solidFill>
          <a:ln>
            <a:noFill/>
          </a:ln>
        </p:spPr>
        <p:txBody>
          <a:bodyPr spcFirstLastPara="1" wrap="square" lIns="91425" tIns="91425" rIns="91425" bIns="91425" anchor="ctr" anchorCtr="0">
            <a:noAutofit/>
          </a:bodyPr>
          <a:lstStyle/>
          <a:p>
            <a:endParaRPr/>
          </a:p>
        </p:txBody>
      </p:sp>
      <p:pic>
        <p:nvPicPr>
          <p:cNvPr id="92" name="Shape 92"/>
          <p:cNvPicPr preferRelativeResize="0"/>
          <p:nvPr/>
        </p:nvPicPr>
        <p:blipFill>
          <a:blip r:embed="rId3">
            <a:alphaModFix/>
          </a:blip>
          <a:stretch>
            <a:fillRect/>
          </a:stretch>
        </p:blipFill>
        <p:spPr>
          <a:xfrm rot="15548129">
            <a:off x="996177" y="721225"/>
            <a:ext cx="815651" cy="815651"/>
          </a:xfrm>
          <a:prstGeom prst="rect">
            <a:avLst/>
          </a:prstGeom>
          <a:noFill/>
          <a:ln>
            <a:noFill/>
          </a:ln>
        </p:spPr>
      </p:pic>
      <p:sp>
        <p:nvSpPr>
          <p:cNvPr id="7" name="Shape 90"/>
          <p:cNvSpPr txBox="1"/>
          <p:nvPr/>
        </p:nvSpPr>
        <p:spPr>
          <a:xfrm>
            <a:off x="855394" y="1634219"/>
            <a:ext cx="7488506" cy="567000"/>
          </a:xfrm>
          <a:prstGeom prst="rect">
            <a:avLst/>
          </a:prstGeom>
          <a:noFill/>
          <a:ln>
            <a:noFill/>
          </a:ln>
        </p:spPr>
        <p:txBody>
          <a:bodyPr spcFirstLastPara="1" wrap="square" lIns="91425" tIns="91425" rIns="91425" bIns="91425" anchor="t" anchorCtr="0">
            <a:noAutofit/>
          </a:bodyPr>
          <a:lstStyle/>
          <a:p>
            <a:pPr marL="457200" indent="-457200">
              <a:buFont typeface="Arial" panose="020B0604020202020204" pitchFamily="34" charset="0"/>
              <a:buChar char="•"/>
            </a:pPr>
            <a:r>
              <a:rPr lang="pl-PL" sz="1800" dirty="0">
                <a:solidFill>
                  <a:srgbClr val="FFFFFF"/>
                </a:solidFill>
                <a:latin typeface="Open Sans"/>
                <a:ea typeface="Open Sans"/>
                <a:cs typeface="Open Sans"/>
                <a:sym typeface="Open Sans"/>
              </a:rPr>
              <a:t>Wysoka jakość </a:t>
            </a:r>
            <a:r>
              <a:rPr lang="pl-PL" sz="1800" dirty="0" err="1">
                <a:solidFill>
                  <a:srgbClr val="FFFFFF"/>
                </a:solidFill>
                <a:latin typeface="Open Sans"/>
                <a:ea typeface="Open Sans"/>
                <a:cs typeface="Open Sans"/>
                <a:sym typeface="Open Sans"/>
              </a:rPr>
              <a:t>governance</a:t>
            </a:r>
            <a:r>
              <a:rPr lang="pl-PL" sz="1800" dirty="0">
                <a:solidFill>
                  <a:srgbClr val="FFFFFF"/>
                </a:solidFill>
                <a:latin typeface="Open Sans"/>
                <a:ea typeface="Open Sans"/>
                <a:cs typeface="Open Sans"/>
                <a:sym typeface="Open Sans"/>
              </a:rPr>
              <a:t> jest warunkiem koniecznym odbudowania społecznego zaufania do sportu, biznesu i innych dziedzin życia</a:t>
            </a:r>
          </a:p>
          <a:p>
            <a:pPr marL="457200" indent="-457200">
              <a:buFont typeface="Arial" panose="020B0604020202020204" pitchFamily="34" charset="0"/>
              <a:buChar char="•"/>
            </a:pPr>
            <a:r>
              <a:rPr lang="pl-PL" sz="1800" dirty="0">
                <a:solidFill>
                  <a:srgbClr val="FFFFFF"/>
                </a:solidFill>
                <a:latin typeface="Open Sans"/>
                <a:ea typeface="Open Sans"/>
                <a:cs typeface="Open Sans"/>
                <a:sym typeface="Open Sans"/>
              </a:rPr>
              <a:t>Wprowadzenie kodeksu dobrych praktyk jest godnym uznania początkiem drogi</a:t>
            </a:r>
          </a:p>
          <a:p>
            <a:pPr marL="457200" indent="-457200">
              <a:buFont typeface="Arial" panose="020B0604020202020204" pitchFamily="34" charset="0"/>
              <a:buChar char="•"/>
            </a:pPr>
            <a:r>
              <a:rPr lang="pl-PL" sz="1800" dirty="0">
                <a:solidFill>
                  <a:srgbClr val="FFFFFF"/>
                </a:solidFill>
                <a:latin typeface="Open Sans"/>
                <a:ea typeface="Open Sans"/>
                <a:cs typeface="Open Sans"/>
                <a:sym typeface="Open Sans"/>
              </a:rPr>
              <a:t>Warte rozważenia są regulacje typu „zastosuj lub wytłumacz” i wzajemne uczenie się na sukcesach i porażkach innych związków</a:t>
            </a:r>
          </a:p>
          <a:p>
            <a:pPr marL="457200" indent="-457200">
              <a:buFont typeface="Arial" panose="020B0604020202020204" pitchFamily="34" charset="0"/>
              <a:buChar char="•"/>
            </a:pPr>
            <a:r>
              <a:rPr lang="pl-PL" sz="1800" dirty="0">
                <a:solidFill>
                  <a:srgbClr val="FFFFFF"/>
                </a:solidFill>
                <a:latin typeface="Open Sans"/>
                <a:ea typeface="Open Sans"/>
                <a:cs typeface="Open Sans"/>
                <a:sym typeface="Open Sans"/>
              </a:rPr>
              <a:t>Nawet najlepszy kodeks nie gwarantuje, że wśród organizacji sportowych nie znajdą się czarne owce.</a:t>
            </a:r>
          </a:p>
          <a:p>
            <a:pPr marL="457200" indent="-457200">
              <a:buFont typeface="Arial" panose="020B0604020202020204" pitchFamily="34" charset="0"/>
              <a:buChar char="•"/>
            </a:pPr>
            <a:r>
              <a:rPr lang="pl-PL" sz="1800" dirty="0">
                <a:solidFill>
                  <a:srgbClr val="FFFFFF"/>
                </a:solidFill>
                <a:latin typeface="Open Sans"/>
                <a:ea typeface="Open Sans"/>
                <a:cs typeface="Open Sans"/>
                <a:sym typeface="Open Sans"/>
              </a:rPr>
              <a:t>Wiele zależy ot atmosfery wprowadzania zmian i realnych strategii realizowanych przez PZS, ich zarządy i interesariuszy</a:t>
            </a:r>
          </a:p>
          <a:p>
            <a:pPr marL="457200" indent="-457200">
              <a:buFont typeface="Arial" panose="020B0604020202020204" pitchFamily="34" charset="0"/>
              <a:buChar char="•"/>
            </a:pPr>
            <a:endParaRPr lang="pl-PL" sz="2800" dirty="0">
              <a:solidFill>
                <a:srgbClr val="FFFFFF"/>
              </a:solidFill>
              <a:latin typeface="Open Sans"/>
              <a:ea typeface="Open Sans"/>
              <a:cs typeface="Open Sans"/>
              <a:sym typeface="Open Sans"/>
            </a:endParaRPr>
          </a:p>
          <a:p>
            <a:endParaRPr lang="pl-PL" sz="2800" dirty="0">
              <a:solidFill>
                <a:srgbClr val="FFFFFF"/>
              </a:solidFill>
              <a:latin typeface="Open Sans"/>
              <a:ea typeface="Open Sans"/>
              <a:cs typeface="Open Sans"/>
              <a:sym typeface="Open Sans"/>
            </a:endParaRPr>
          </a:p>
          <a:p>
            <a:pPr marL="457200" indent="-457200">
              <a:buFont typeface="Arial" panose="020B0604020202020204" pitchFamily="34" charset="0"/>
              <a:buChar char="•"/>
            </a:pPr>
            <a:endParaRPr lang="pl-PL" sz="2800" dirty="0">
              <a:solidFill>
                <a:srgbClr val="FFFFFF"/>
              </a:solidFill>
              <a:latin typeface="Open Sans"/>
              <a:ea typeface="Open Sans"/>
              <a:cs typeface="Open Sans"/>
              <a:sym typeface="Open Sans"/>
            </a:endParaRPr>
          </a:p>
          <a:p>
            <a:pPr marL="457200" indent="-457200">
              <a:buFont typeface="Arial" panose="020B0604020202020204" pitchFamily="34" charset="0"/>
              <a:buChar char="•"/>
            </a:pPr>
            <a:endParaRPr lang="pl-PL" sz="2800" dirty="0">
              <a:solidFill>
                <a:srgbClr val="FFFFFF"/>
              </a:solidFill>
              <a:latin typeface="Open Sans"/>
              <a:ea typeface="Open Sans"/>
              <a:cs typeface="Open Sans"/>
              <a:sym typeface="Open Sans"/>
            </a:endParaRPr>
          </a:p>
          <a:p>
            <a:pPr marL="457200" indent="-457200">
              <a:buFont typeface="Arial" panose="020B0604020202020204" pitchFamily="34" charset="0"/>
              <a:buChar char="•"/>
            </a:pPr>
            <a:endParaRPr lang="pl-PL" sz="2800" dirty="0">
              <a:solidFill>
                <a:srgbClr val="FFFFFF"/>
              </a:solidFill>
              <a:latin typeface="Open Sans"/>
              <a:ea typeface="Open Sans"/>
              <a:cs typeface="Open Sans"/>
              <a:sym typeface="Open Sans"/>
            </a:endParaRPr>
          </a:p>
          <a:p>
            <a:endParaRPr lang="pl-PL" sz="3600" dirty="0">
              <a:solidFill>
                <a:srgbClr val="FFFFFF"/>
              </a:solidFill>
              <a:latin typeface="Open Sans"/>
              <a:ea typeface="Open Sans"/>
              <a:cs typeface="Open Sans"/>
              <a:sym typeface="Open Sans"/>
            </a:endParaRPr>
          </a:p>
        </p:txBody>
      </p:sp>
    </p:spTree>
    <p:extLst>
      <p:ext uri="{BB962C8B-B14F-4D97-AF65-F5344CB8AC3E}">
        <p14:creationId xmlns:p14="http://schemas.microsoft.com/office/powerpoint/2010/main" val="6884805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
                                            <p:txEl>
                                              <p:pRg st="2" end="2"/>
                                            </p:txEl>
                                          </p:spTgt>
                                        </p:tgtEl>
                                        <p:attrNameLst>
                                          <p:attrName>style.visibility</p:attrName>
                                        </p:attrNameLst>
                                      </p:cBhvr>
                                      <p:to>
                                        <p:strVal val="visible"/>
                                      </p:to>
                                    </p:set>
                                    <p:anim calcmode="lin" valueType="num">
                                      <p:cBhvr additive="base">
                                        <p:cTn id="7" dur="500" fill="hold"/>
                                        <p:tgtEl>
                                          <p:spTgt spid="7">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
                                            <p:txEl>
                                              <p:pRg st="2" end="2"/>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7">
                                            <p:txEl>
                                              <p:pRg st="3" end="3"/>
                                            </p:txEl>
                                          </p:spTgt>
                                        </p:tgtEl>
                                        <p:attrNameLst>
                                          <p:attrName>style.visibility</p:attrName>
                                        </p:attrNameLst>
                                      </p:cBhvr>
                                      <p:to>
                                        <p:strVal val="visible"/>
                                      </p:to>
                                    </p:set>
                                    <p:anim calcmode="lin" valueType="num">
                                      <p:cBhvr additive="base">
                                        <p:cTn id="11" dur="500" fill="hold"/>
                                        <p:tgtEl>
                                          <p:spTgt spid="7">
                                            <p:txEl>
                                              <p:pRg st="3" end="3"/>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7">
                                            <p:txEl>
                                              <p:pRg st="3" end="3"/>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7">
                                            <p:txEl>
                                              <p:pRg st="4" end="4"/>
                                            </p:txEl>
                                          </p:spTgt>
                                        </p:tgtEl>
                                        <p:attrNameLst>
                                          <p:attrName>style.visibility</p:attrName>
                                        </p:attrNameLst>
                                      </p:cBhvr>
                                      <p:to>
                                        <p:strVal val="visible"/>
                                      </p:to>
                                    </p:set>
                                    <p:anim calcmode="lin" valueType="num">
                                      <p:cBhvr additive="base">
                                        <p:cTn id="15" dur="500" fill="hold"/>
                                        <p:tgtEl>
                                          <p:spTgt spid="7">
                                            <p:txEl>
                                              <p:pRg st="4" end="4"/>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7">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48"/>
        <p:cNvGrpSpPr/>
        <p:nvPr/>
      </p:nvGrpSpPr>
      <p:grpSpPr>
        <a:xfrm>
          <a:off x="0" y="0"/>
          <a:ext cx="0" cy="0"/>
          <a:chOff x="0" y="0"/>
          <a:chExt cx="0" cy="0"/>
        </a:xfrm>
      </p:grpSpPr>
      <p:sp>
        <p:nvSpPr>
          <p:cNvPr id="149" name="Shape 149"/>
          <p:cNvSpPr txBox="1"/>
          <p:nvPr/>
        </p:nvSpPr>
        <p:spPr>
          <a:xfrm>
            <a:off x="1766400" y="2179025"/>
            <a:ext cx="5611200" cy="5670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Clr>
                <a:srgbClr val="000000"/>
              </a:buClr>
              <a:buFont typeface="Arial"/>
              <a:buNone/>
            </a:pPr>
            <a:r>
              <a:rPr lang="pl" sz="3000" b="1" dirty="0">
                <a:solidFill>
                  <a:srgbClr val="0D4A87"/>
                </a:solidFill>
                <a:latin typeface="Open Sans"/>
                <a:ea typeface="Open Sans"/>
                <a:cs typeface="Open Sans"/>
                <a:sym typeface="Open Sans"/>
              </a:rPr>
              <a:t>Dziękuję za uwagę</a:t>
            </a:r>
            <a:endParaRPr sz="3000" dirty="0">
              <a:solidFill>
                <a:srgbClr val="0D4A87"/>
              </a:solidFill>
              <a:latin typeface="Open Sans"/>
              <a:ea typeface="Open Sans"/>
              <a:cs typeface="Open Sans"/>
              <a:sym typeface="Open Sans"/>
            </a:endParaRPr>
          </a:p>
        </p:txBody>
      </p:sp>
      <p:sp>
        <p:nvSpPr>
          <p:cNvPr id="150" name="Shape 150"/>
          <p:cNvSpPr txBox="1"/>
          <p:nvPr/>
        </p:nvSpPr>
        <p:spPr>
          <a:xfrm>
            <a:off x="1766400" y="3128275"/>
            <a:ext cx="5611200" cy="12462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Clr>
                <a:srgbClr val="000000"/>
              </a:buClr>
              <a:buSzPts val="1100"/>
              <a:buFont typeface="Arial"/>
              <a:buNone/>
            </a:pPr>
            <a:r>
              <a:rPr lang="pl-PL" dirty="0">
                <a:solidFill>
                  <a:srgbClr val="0D4A87"/>
                </a:solidFill>
                <a:latin typeface="Open Sans"/>
                <a:ea typeface="Open Sans"/>
                <a:cs typeface="Open Sans"/>
                <a:sym typeface="Open Sans"/>
              </a:rPr>
              <a:t>Michał Zdziarski</a:t>
            </a:r>
            <a:endParaRPr dirty="0">
              <a:solidFill>
                <a:srgbClr val="0D4A87"/>
              </a:solidFill>
              <a:latin typeface="Open Sans"/>
              <a:ea typeface="Open Sans"/>
              <a:cs typeface="Open Sans"/>
              <a:sym typeface="Open Sans"/>
            </a:endParaRPr>
          </a:p>
          <a:p>
            <a:pPr marL="0" lvl="0" indent="0" algn="ctr" rtl="0">
              <a:spcBef>
                <a:spcPts val="1000"/>
              </a:spcBef>
              <a:spcAft>
                <a:spcPts val="0"/>
              </a:spcAft>
              <a:buClr>
                <a:srgbClr val="000000"/>
              </a:buClr>
              <a:buSzPts val="1100"/>
              <a:buFont typeface="Arial"/>
              <a:buNone/>
            </a:pPr>
            <a:r>
              <a:rPr lang="pl-PL" dirty="0">
                <a:solidFill>
                  <a:srgbClr val="0D4A87"/>
                </a:solidFill>
                <a:latin typeface="Open Sans"/>
                <a:ea typeface="Open Sans"/>
                <a:cs typeface="Open Sans"/>
                <a:sym typeface="Open Sans"/>
                <a:hlinkClick r:id="rId4"/>
              </a:rPr>
              <a:t>m.zdziarski@uw.edu.pl</a:t>
            </a:r>
            <a:endParaRPr lang="pl-PL" dirty="0">
              <a:solidFill>
                <a:srgbClr val="0D4A87"/>
              </a:solidFill>
              <a:latin typeface="Open Sans"/>
              <a:ea typeface="Open Sans"/>
              <a:cs typeface="Open Sans"/>
              <a:sym typeface="Open Sans"/>
            </a:endParaRPr>
          </a:p>
          <a:p>
            <a:pPr marL="0" lvl="0" indent="0" algn="ctr" rtl="0">
              <a:spcBef>
                <a:spcPts val="1000"/>
              </a:spcBef>
              <a:spcAft>
                <a:spcPts val="0"/>
              </a:spcAft>
              <a:buClr>
                <a:srgbClr val="000000"/>
              </a:buClr>
              <a:buSzPts val="1100"/>
              <a:buFont typeface="Arial"/>
              <a:buNone/>
            </a:pPr>
            <a:r>
              <a:rPr lang="pl-PL" dirty="0">
                <a:solidFill>
                  <a:srgbClr val="0D4A87"/>
                </a:solidFill>
                <a:latin typeface="Open Sans"/>
                <a:ea typeface="Open Sans"/>
                <a:cs typeface="Open Sans"/>
                <a:sym typeface="Open Sans"/>
              </a:rPr>
              <a:t>tel. +48505176174</a:t>
            </a:r>
          </a:p>
          <a:p>
            <a:pPr marL="0" lvl="0" indent="0" algn="ctr" rtl="0">
              <a:spcBef>
                <a:spcPts val="1000"/>
              </a:spcBef>
              <a:spcAft>
                <a:spcPts val="0"/>
              </a:spcAft>
              <a:buClr>
                <a:srgbClr val="000000"/>
              </a:buClr>
              <a:buSzPts val="1100"/>
              <a:buFont typeface="Arial"/>
              <a:buNone/>
            </a:pPr>
            <a:endParaRPr dirty="0">
              <a:solidFill>
                <a:srgbClr val="0D4A87"/>
              </a:solidFill>
              <a:latin typeface="Open Sans"/>
              <a:ea typeface="Open Sans"/>
              <a:cs typeface="Open Sans"/>
              <a:sym typeface="Open Sans"/>
            </a:endParaRPr>
          </a:p>
          <a:p>
            <a:pPr marL="0" lvl="0" indent="0" rtl="0">
              <a:spcBef>
                <a:spcPts val="1000"/>
              </a:spcBef>
              <a:spcAft>
                <a:spcPts val="0"/>
              </a:spcAft>
              <a:buClr>
                <a:srgbClr val="000000"/>
              </a:buClr>
              <a:buSzPts val="1100"/>
              <a:buFont typeface="Arial"/>
              <a:buNone/>
            </a:pPr>
            <a:endParaRPr sz="1800" dirty="0">
              <a:solidFill>
                <a:srgbClr val="0055A4"/>
              </a:solidFill>
              <a:latin typeface="Open Sans"/>
              <a:ea typeface="Open Sans"/>
              <a:cs typeface="Open Sans"/>
              <a:sym typeface="Open Sans"/>
            </a:endParaRPr>
          </a:p>
          <a:p>
            <a:pPr marL="0" lvl="0" indent="0" rtl="0">
              <a:spcBef>
                <a:spcPts val="1000"/>
              </a:spcBef>
              <a:spcAft>
                <a:spcPts val="1000"/>
              </a:spcAft>
              <a:buNone/>
            </a:pPr>
            <a:endParaRPr sz="1800" dirty="0">
              <a:solidFill>
                <a:srgbClr val="0055A4"/>
              </a:solidFill>
              <a:latin typeface="Open Sans"/>
              <a:ea typeface="Open Sans"/>
              <a:cs typeface="Open Sans"/>
              <a:sym typeface="Open Sans"/>
            </a:endParaRPr>
          </a:p>
        </p:txBody>
      </p:sp>
      <p:sp>
        <p:nvSpPr>
          <p:cNvPr id="151" name="Shape 151"/>
          <p:cNvSpPr txBox="1"/>
          <p:nvPr/>
        </p:nvSpPr>
        <p:spPr>
          <a:xfrm>
            <a:off x="7479800" y="335100"/>
            <a:ext cx="1334700" cy="654600"/>
          </a:xfrm>
          <a:prstGeom prst="rect">
            <a:avLst/>
          </a:prstGeom>
          <a:noFill/>
          <a:ln>
            <a:noFill/>
          </a:ln>
        </p:spPr>
        <p:txBody>
          <a:bodyPr spcFirstLastPara="1" wrap="square" lIns="91425" tIns="91425" rIns="91425" bIns="91425" anchor="t" anchorCtr="0">
            <a:noAutofit/>
          </a:bodyPr>
          <a:lstStyle/>
          <a:p>
            <a:pPr marL="0" lvl="0" indent="0">
              <a:spcBef>
                <a:spcPts val="0"/>
              </a:spcBef>
              <a:spcAft>
                <a:spcPts val="0"/>
              </a:spcAft>
              <a:buNone/>
            </a:pPr>
            <a:endParaRPr/>
          </a:p>
        </p:txBody>
      </p:sp>
      <p:sp>
        <p:nvSpPr>
          <p:cNvPr id="152" name="Shape 152"/>
          <p:cNvSpPr txBox="1"/>
          <p:nvPr/>
        </p:nvSpPr>
        <p:spPr>
          <a:xfrm>
            <a:off x="8563101" y="4936450"/>
            <a:ext cx="253500" cy="524700"/>
          </a:xfrm>
          <a:prstGeom prst="rect">
            <a:avLst/>
          </a:prstGeom>
          <a:noFill/>
          <a:ln>
            <a:noFill/>
          </a:ln>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pl" sz="1000">
                <a:solidFill>
                  <a:srgbClr val="0D4A87"/>
                </a:solidFill>
              </a:rPr>
              <a:t>11</a:t>
            </a:fld>
            <a:endParaRPr sz="1000">
              <a:solidFill>
                <a:srgbClr val="0D4A87"/>
              </a:solidFill>
            </a:endParaRPr>
          </a:p>
        </p:txBody>
      </p:sp>
      <p:pic>
        <p:nvPicPr>
          <p:cNvPr id="153" name="Shape 153"/>
          <p:cNvPicPr preferRelativeResize="0"/>
          <p:nvPr/>
        </p:nvPicPr>
        <p:blipFill>
          <a:blip r:embed="rId5">
            <a:alphaModFix/>
          </a:blip>
          <a:stretch>
            <a:fillRect/>
          </a:stretch>
        </p:blipFill>
        <p:spPr>
          <a:xfrm>
            <a:off x="3244969" y="563701"/>
            <a:ext cx="2654061" cy="52470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Shape 87"/>
        <p:cNvGrpSpPr/>
        <p:nvPr/>
      </p:nvGrpSpPr>
      <p:grpSpPr>
        <a:xfrm>
          <a:off x="0" y="0"/>
          <a:ext cx="0" cy="0"/>
          <a:chOff x="0" y="0"/>
          <a:chExt cx="0" cy="0"/>
        </a:xfrm>
      </p:grpSpPr>
      <p:sp>
        <p:nvSpPr>
          <p:cNvPr id="88" name="Shape 88"/>
          <p:cNvSpPr txBox="1"/>
          <p:nvPr/>
        </p:nvSpPr>
        <p:spPr>
          <a:xfrm>
            <a:off x="7479800" y="335100"/>
            <a:ext cx="1334700" cy="654600"/>
          </a:xfrm>
          <a:prstGeom prst="rect">
            <a:avLst/>
          </a:prstGeom>
          <a:noFill/>
          <a:ln>
            <a:noFill/>
          </a:ln>
        </p:spPr>
        <p:txBody>
          <a:bodyPr spcFirstLastPara="1" wrap="square" lIns="91425" tIns="91425" rIns="91425" bIns="91425" anchor="t" anchorCtr="0">
            <a:noAutofit/>
          </a:bodyPr>
          <a:lstStyle/>
          <a:p>
            <a:pPr marL="0" lvl="0" indent="0">
              <a:spcBef>
                <a:spcPts val="0"/>
              </a:spcBef>
              <a:spcAft>
                <a:spcPts val="0"/>
              </a:spcAft>
              <a:buNone/>
            </a:pPr>
            <a:endParaRPr/>
          </a:p>
        </p:txBody>
      </p:sp>
      <p:sp>
        <p:nvSpPr>
          <p:cNvPr id="89" name="Shape 89"/>
          <p:cNvSpPr/>
          <p:nvPr/>
        </p:nvSpPr>
        <p:spPr>
          <a:xfrm>
            <a:off x="162975" y="142099"/>
            <a:ext cx="8791800" cy="5364900"/>
          </a:xfrm>
          <a:prstGeom prst="rect">
            <a:avLst/>
          </a:prstGeom>
          <a:gradFill>
            <a:gsLst>
              <a:gs pos="0">
                <a:srgbClr val="FCB319"/>
              </a:gs>
              <a:gs pos="100000">
                <a:srgbClr val="F05131"/>
              </a:gs>
            </a:gsLst>
            <a:lin ang="2700006" scaled="0"/>
          </a:gra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90" name="Shape 90"/>
          <p:cNvSpPr txBox="1"/>
          <p:nvPr/>
        </p:nvSpPr>
        <p:spPr>
          <a:xfrm>
            <a:off x="2294402" y="461900"/>
            <a:ext cx="5611200" cy="567000"/>
          </a:xfrm>
          <a:prstGeom prst="rect">
            <a:avLst/>
          </a:prstGeom>
          <a:noFill/>
          <a:ln>
            <a:noFill/>
          </a:ln>
        </p:spPr>
        <p:txBody>
          <a:bodyPr spcFirstLastPara="1" wrap="square" lIns="91425" tIns="91425" rIns="91425" bIns="91425" anchor="t" anchorCtr="0">
            <a:noAutofit/>
          </a:bodyPr>
          <a:lstStyle/>
          <a:p>
            <a:pPr marL="0" lvl="0" indent="0" rtl="0">
              <a:spcBef>
                <a:spcPts val="0"/>
              </a:spcBef>
              <a:spcAft>
                <a:spcPts val="0"/>
              </a:spcAft>
              <a:buNone/>
            </a:pPr>
            <a:r>
              <a:rPr lang="pl-PL" sz="3600" dirty="0">
                <a:solidFill>
                  <a:srgbClr val="FFFFFF"/>
                </a:solidFill>
                <a:latin typeface="Open Sans"/>
                <a:ea typeface="Open Sans"/>
                <a:cs typeface="Open Sans"/>
                <a:sym typeface="Open Sans"/>
              </a:rPr>
              <a:t>Program wystąpienia</a:t>
            </a:r>
            <a:endParaRPr sz="3600" dirty="0">
              <a:solidFill>
                <a:srgbClr val="FFFFFF"/>
              </a:solidFill>
              <a:latin typeface="Open Sans"/>
              <a:ea typeface="Open Sans"/>
              <a:cs typeface="Open Sans"/>
              <a:sym typeface="Open Sans"/>
            </a:endParaRPr>
          </a:p>
        </p:txBody>
      </p:sp>
      <p:sp>
        <p:nvSpPr>
          <p:cNvPr id="91" name="Shape 91"/>
          <p:cNvSpPr/>
          <p:nvPr/>
        </p:nvSpPr>
        <p:spPr>
          <a:xfrm>
            <a:off x="2138527" y="646975"/>
            <a:ext cx="58500" cy="931800"/>
          </a:xfrm>
          <a:prstGeom prst="rect">
            <a:avLst/>
          </a:prstGeom>
          <a:solidFill>
            <a:schemeClr val="lt1"/>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pic>
        <p:nvPicPr>
          <p:cNvPr id="92" name="Shape 92"/>
          <p:cNvPicPr preferRelativeResize="0"/>
          <p:nvPr/>
        </p:nvPicPr>
        <p:blipFill>
          <a:blip r:embed="rId3">
            <a:alphaModFix/>
          </a:blip>
          <a:stretch>
            <a:fillRect/>
          </a:stretch>
        </p:blipFill>
        <p:spPr>
          <a:xfrm rot="4800471">
            <a:off x="996177" y="721225"/>
            <a:ext cx="815651" cy="815651"/>
          </a:xfrm>
          <a:prstGeom prst="rect">
            <a:avLst/>
          </a:prstGeom>
          <a:noFill/>
          <a:ln>
            <a:noFill/>
          </a:ln>
        </p:spPr>
      </p:pic>
      <p:sp>
        <p:nvSpPr>
          <p:cNvPr id="7" name="Shape 90"/>
          <p:cNvSpPr txBox="1"/>
          <p:nvPr/>
        </p:nvSpPr>
        <p:spPr>
          <a:xfrm>
            <a:off x="855394" y="1783683"/>
            <a:ext cx="7488506" cy="567000"/>
          </a:xfrm>
          <a:prstGeom prst="rect">
            <a:avLst/>
          </a:prstGeom>
          <a:noFill/>
          <a:ln>
            <a:noFill/>
          </a:ln>
        </p:spPr>
        <p:txBody>
          <a:bodyPr spcFirstLastPara="1" wrap="square" lIns="91425" tIns="91425" rIns="91425" bIns="91425" anchor="t" anchorCtr="0">
            <a:noAutofit/>
          </a:bodyPr>
          <a:lstStyle/>
          <a:p>
            <a:pPr marL="457200" lvl="0" indent="-457200" rtl="0">
              <a:spcBef>
                <a:spcPts val="0"/>
              </a:spcBef>
              <a:spcAft>
                <a:spcPts val="0"/>
              </a:spcAft>
              <a:buFont typeface="Arial" panose="020B0604020202020204" pitchFamily="34" charset="0"/>
              <a:buChar char="•"/>
            </a:pPr>
            <a:r>
              <a:rPr lang="pl-PL" sz="2400" dirty="0">
                <a:solidFill>
                  <a:srgbClr val="FFFFFF"/>
                </a:solidFill>
                <a:latin typeface="Open Sans"/>
                <a:ea typeface="Open Sans"/>
                <a:cs typeface="Open Sans"/>
                <a:sym typeface="Open Sans"/>
              </a:rPr>
              <a:t>Wysoka jakość </a:t>
            </a:r>
            <a:r>
              <a:rPr lang="pl-PL" sz="2400" dirty="0" err="1">
                <a:solidFill>
                  <a:srgbClr val="FFFFFF"/>
                </a:solidFill>
                <a:latin typeface="Open Sans"/>
                <a:ea typeface="Open Sans"/>
                <a:cs typeface="Open Sans"/>
                <a:sym typeface="Open Sans"/>
              </a:rPr>
              <a:t>governance</a:t>
            </a:r>
            <a:r>
              <a:rPr lang="pl-PL" sz="2400" dirty="0">
                <a:solidFill>
                  <a:srgbClr val="FFFFFF"/>
                </a:solidFill>
                <a:latin typeface="Open Sans"/>
                <a:ea typeface="Open Sans"/>
                <a:cs typeface="Open Sans"/>
                <a:sym typeface="Open Sans"/>
              </a:rPr>
              <a:t> - rozwiązanie czy </a:t>
            </a:r>
            <a:r>
              <a:rPr lang="pl-PL" sz="2800" dirty="0">
                <a:solidFill>
                  <a:srgbClr val="FFFFFF"/>
                </a:solidFill>
                <a:latin typeface="Open Sans"/>
                <a:ea typeface="Open Sans"/>
                <a:cs typeface="Open Sans"/>
                <a:sym typeface="Open Sans"/>
              </a:rPr>
              <a:t>ź</a:t>
            </a:r>
            <a:r>
              <a:rPr lang="pl-PL" sz="2400" dirty="0">
                <a:solidFill>
                  <a:srgbClr val="FFFFFF"/>
                </a:solidFill>
                <a:latin typeface="Open Sans"/>
                <a:ea typeface="Open Sans"/>
                <a:cs typeface="Open Sans"/>
                <a:sym typeface="Open Sans"/>
              </a:rPr>
              <a:t>ródło problemów?</a:t>
            </a:r>
          </a:p>
          <a:p>
            <a:pPr marL="457200" lvl="0" indent="-457200" rtl="0">
              <a:spcBef>
                <a:spcPts val="0"/>
              </a:spcBef>
              <a:spcAft>
                <a:spcPts val="0"/>
              </a:spcAft>
              <a:buFont typeface="Arial" panose="020B0604020202020204" pitchFamily="34" charset="0"/>
              <a:buChar char="•"/>
            </a:pPr>
            <a:r>
              <a:rPr lang="pl-PL" sz="2400" dirty="0">
                <a:solidFill>
                  <a:srgbClr val="FFFFFF"/>
                </a:solidFill>
                <a:latin typeface="Open Sans"/>
                <a:ea typeface="Open Sans"/>
                <a:cs typeface="Open Sans"/>
                <a:sym typeface="Open Sans"/>
              </a:rPr>
              <a:t>Dobre praktyki i kodeksy mają znaczenie</a:t>
            </a:r>
          </a:p>
          <a:p>
            <a:pPr marL="457200" lvl="0" indent="-457200" rtl="0">
              <a:spcBef>
                <a:spcPts val="0"/>
              </a:spcBef>
              <a:spcAft>
                <a:spcPts val="0"/>
              </a:spcAft>
              <a:buFont typeface="Arial" panose="020B0604020202020204" pitchFamily="34" charset="0"/>
              <a:buChar char="•"/>
            </a:pPr>
            <a:r>
              <a:rPr lang="pl-PL" sz="2400" dirty="0">
                <a:solidFill>
                  <a:srgbClr val="FFFFFF"/>
                </a:solidFill>
                <a:latin typeface="Open Sans"/>
                <a:ea typeface="Open Sans"/>
                <a:cs typeface="Open Sans"/>
                <a:sym typeface="Open Sans"/>
              </a:rPr>
              <a:t>Nastawienie na strategię sprzyja budowaniu wartości</a:t>
            </a:r>
          </a:p>
          <a:p>
            <a:pPr marL="457200" lvl="0" indent="-457200" rtl="0">
              <a:spcBef>
                <a:spcPts val="0"/>
              </a:spcBef>
              <a:spcAft>
                <a:spcPts val="0"/>
              </a:spcAft>
              <a:buFont typeface="Arial" panose="020B0604020202020204" pitchFamily="34" charset="0"/>
              <a:buChar char="•"/>
            </a:pPr>
            <a:r>
              <a:rPr lang="pl-PL" sz="2400" dirty="0">
                <a:solidFill>
                  <a:srgbClr val="FFFFFF"/>
                </a:solidFill>
                <a:latin typeface="Open Sans"/>
                <a:ea typeface="Open Sans"/>
                <a:cs typeface="Open Sans"/>
                <a:sym typeface="Open Sans"/>
              </a:rPr>
              <a:t>Wysokiej jakości kodeksy dobrych praktyk nie gwarantują sukcesu pojedynczych organizacji</a:t>
            </a:r>
          </a:p>
          <a:p>
            <a:pPr marL="457200" lvl="0" indent="-457200" rtl="0">
              <a:spcBef>
                <a:spcPts val="0"/>
              </a:spcBef>
              <a:spcAft>
                <a:spcPts val="0"/>
              </a:spcAft>
              <a:buFont typeface="Arial" panose="020B0604020202020204" pitchFamily="34" charset="0"/>
              <a:buChar char="•"/>
            </a:pPr>
            <a:r>
              <a:rPr lang="pl-PL" sz="2400" dirty="0">
                <a:solidFill>
                  <a:schemeClr val="bg1"/>
                </a:solidFill>
                <a:latin typeface="Open Sans"/>
                <a:ea typeface="Open Sans"/>
                <a:cs typeface="Open Sans"/>
                <a:sym typeface="Open Sans"/>
              </a:rPr>
              <a:t>Czarne owce</a:t>
            </a:r>
          </a:p>
          <a:p>
            <a:pPr marL="457200" lvl="0" indent="-457200" rtl="0">
              <a:spcBef>
                <a:spcPts val="0"/>
              </a:spcBef>
              <a:spcAft>
                <a:spcPts val="0"/>
              </a:spcAft>
              <a:buFont typeface="Arial" panose="020B0604020202020204" pitchFamily="34" charset="0"/>
              <a:buChar char="•"/>
            </a:pPr>
            <a:r>
              <a:rPr lang="pl-PL" sz="2400" dirty="0">
                <a:solidFill>
                  <a:srgbClr val="FFFFFF"/>
                </a:solidFill>
                <a:latin typeface="Open Sans"/>
                <a:ea typeface="Open Sans"/>
                <a:cs typeface="Open Sans"/>
                <a:sym typeface="Open Sans"/>
              </a:rPr>
              <a:t>Kodeks dobrych praktyk – dobry początek </a:t>
            </a:r>
          </a:p>
          <a:p>
            <a:pPr lvl="0" rtl="0">
              <a:spcBef>
                <a:spcPts val="0"/>
              </a:spcBef>
              <a:spcAft>
                <a:spcPts val="0"/>
              </a:spcAft>
            </a:pPr>
            <a:endParaRPr lang="pl-PL" sz="2800" dirty="0">
              <a:solidFill>
                <a:srgbClr val="FFFFFF"/>
              </a:solidFill>
              <a:latin typeface="Open Sans"/>
              <a:ea typeface="Open Sans"/>
              <a:cs typeface="Open Sans"/>
              <a:sym typeface="Open Sans"/>
            </a:endParaRPr>
          </a:p>
          <a:p>
            <a:pPr marL="457200" lvl="0" indent="-457200" rtl="0">
              <a:spcBef>
                <a:spcPts val="0"/>
              </a:spcBef>
              <a:spcAft>
                <a:spcPts val="0"/>
              </a:spcAft>
              <a:buFont typeface="Arial" panose="020B0604020202020204" pitchFamily="34" charset="0"/>
              <a:buChar char="•"/>
            </a:pPr>
            <a:endParaRPr lang="pl-PL" sz="2800" dirty="0">
              <a:solidFill>
                <a:srgbClr val="FFFFFF"/>
              </a:solidFill>
              <a:latin typeface="Open Sans"/>
              <a:ea typeface="Open Sans"/>
              <a:cs typeface="Open Sans"/>
              <a:sym typeface="Open Sans"/>
            </a:endParaRPr>
          </a:p>
          <a:p>
            <a:pPr lvl="0" rtl="0">
              <a:spcBef>
                <a:spcPts val="0"/>
              </a:spcBef>
              <a:spcAft>
                <a:spcPts val="0"/>
              </a:spcAft>
            </a:pPr>
            <a:endParaRPr lang="pl-PL" sz="2800" dirty="0">
              <a:solidFill>
                <a:srgbClr val="FFFFFF"/>
              </a:solidFill>
              <a:latin typeface="Open Sans"/>
              <a:ea typeface="Open Sans"/>
              <a:cs typeface="Open Sans"/>
              <a:sym typeface="Open Sans"/>
            </a:endParaRPr>
          </a:p>
          <a:p>
            <a:pPr marL="457200" lvl="0" indent="-457200" rtl="0">
              <a:spcBef>
                <a:spcPts val="0"/>
              </a:spcBef>
              <a:spcAft>
                <a:spcPts val="0"/>
              </a:spcAft>
              <a:buFont typeface="Arial" panose="020B0604020202020204" pitchFamily="34" charset="0"/>
              <a:buChar char="•"/>
            </a:pPr>
            <a:endParaRPr lang="pl-PL" sz="2800" dirty="0">
              <a:solidFill>
                <a:srgbClr val="FFFFFF"/>
              </a:solidFill>
              <a:latin typeface="Open Sans"/>
              <a:ea typeface="Open Sans"/>
              <a:cs typeface="Open Sans"/>
              <a:sym typeface="Open Sans"/>
            </a:endParaRPr>
          </a:p>
          <a:p>
            <a:pPr marL="457200" lvl="0" indent="-457200" rtl="0">
              <a:spcBef>
                <a:spcPts val="0"/>
              </a:spcBef>
              <a:spcAft>
                <a:spcPts val="0"/>
              </a:spcAft>
              <a:buFont typeface="Arial" panose="020B0604020202020204" pitchFamily="34" charset="0"/>
              <a:buChar char="•"/>
            </a:pPr>
            <a:endParaRPr lang="pl-PL" sz="2800" dirty="0">
              <a:solidFill>
                <a:srgbClr val="FFFFFF"/>
              </a:solidFill>
              <a:latin typeface="Open Sans"/>
              <a:ea typeface="Open Sans"/>
              <a:cs typeface="Open Sans"/>
              <a:sym typeface="Open Sans"/>
            </a:endParaRPr>
          </a:p>
          <a:p>
            <a:pPr marL="457200" lvl="0" indent="-457200" rtl="0">
              <a:spcBef>
                <a:spcPts val="0"/>
              </a:spcBef>
              <a:spcAft>
                <a:spcPts val="0"/>
              </a:spcAft>
              <a:buFont typeface="Arial" panose="020B0604020202020204" pitchFamily="34" charset="0"/>
              <a:buChar char="•"/>
            </a:pPr>
            <a:endParaRPr lang="pl-PL" sz="2800" dirty="0">
              <a:solidFill>
                <a:srgbClr val="FFFFFF"/>
              </a:solidFill>
              <a:latin typeface="Open Sans"/>
              <a:ea typeface="Open Sans"/>
              <a:cs typeface="Open Sans"/>
              <a:sym typeface="Open Sans"/>
            </a:endParaRPr>
          </a:p>
          <a:p>
            <a:pPr marL="0" lvl="0" indent="0" rtl="0">
              <a:spcBef>
                <a:spcPts val="0"/>
              </a:spcBef>
              <a:spcAft>
                <a:spcPts val="0"/>
              </a:spcAft>
              <a:buNone/>
            </a:pPr>
            <a:endParaRPr lang="pl-PL" sz="3600" dirty="0">
              <a:solidFill>
                <a:srgbClr val="FFFFFF"/>
              </a:solidFill>
              <a:latin typeface="Open Sans"/>
              <a:ea typeface="Open Sans"/>
              <a:cs typeface="Open Sans"/>
              <a:sym typeface="Open Sans"/>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77"/>
        <p:cNvGrpSpPr/>
        <p:nvPr/>
      </p:nvGrpSpPr>
      <p:grpSpPr>
        <a:xfrm>
          <a:off x="0" y="0"/>
          <a:ext cx="0" cy="0"/>
          <a:chOff x="0" y="0"/>
          <a:chExt cx="0" cy="0"/>
        </a:xfrm>
      </p:grpSpPr>
      <p:sp>
        <p:nvSpPr>
          <p:cNvPr id="78" name="Shape 78"/>
          <p:cNvSpPr txBox="1"/>
          <p:nvPr/>
        </p:nvSpPr>
        <p:spPr>
          <a:xfrm>
            <a:off x="1026325" y="542550"/>
            <a:ext cx="5611200" cy="567000"/>
          </a:xfrm>
          <a:prstGeom prst="rect">
            <a:avLst/>
          </a:prstGeom>
          <a:noFill/>
          <a:ln>
            <a:noFill/>
          </a:ln>
        </p:spPr>
        <p:txBody>
          <a:bodyPr spcFirstLastPara="1" wrap="square" lIns="91425" tIns="91425" rIns="91425" bIns="91425" anchor="t" anchorCtr="0">
            <a:noAutofit/>
          </a:bodyPr>
          <a:lstStyle/>
          <a:p>
            <a:endParaRPr sz="3000" dirty="0">
              <a:solidFill>
                <a:srgbClr val="0D4A87"/>
              </a:solidFill>
              <a:latin typeface="Open Sans"/>
              <a:ea typeface="Open Sans"/>
              <a:cs typeface="Open Sans"/>
              <a:sym typeface="Open Sans"/>
            </a:endParaRPr>
          </a:p>
        </p:txBody>
      </p:sp>
      <p:sp>
        <p:nvSpPr>
          <p:cNvPr id="79" name="Shape 79"/>
          <p:cNvSpPr/>
          <p:nvPr/>
        </p:nvSpPr>
        <p:spPr>
          <a:xfrm>
            <a:off x="794250" y="651425"/>
            <a:ext cx="58500" cy="438300"/>
          </a:xfrm>
          <a:prstGeom prst="rect">
            <a:avLst/>
          </a:prstGeom>
          <a:solidFill>
            <a:srgbClr val="EA881D"/>
          </a:solidFill>
          <a:ln>
            <a:noFill/>
          </a:ln>
        </p:spPr>
        <p:txBody>
          <a:bodyPr spcFirstLastPara="1" wrap="square" lIns="91425" tIns="91425" rIns="91425" bIns="91425" anchor="ctr" anchorCtr="0">
            <a:noAutofit/>
          </a:bodyPr>
          <a:lstStyle/>
          <a:p>
            <a:endParaRPr/>
          </a:p>
        </p:txBody>
      </p:sp>
      <p:sp>
        <p:nvSpPr>
          <p:cNvPr id="81" name="Shape 81"/>
          <p:cNvSpPr txBox="1"/>
          <p:nvPr/>
        </p:nvSpPr>
        <p:spPr>
          <a:xfrm>
            <a:off x="7479800" y="335100"/>
            <a:ext cx="1334700" cy="654600"/>
          </a:xfrm>
          <a:prstGeom prst="rect">
            <a:avLst/>
          </a:prstGeom>
          <a:noFill/>
          <a:ln>
            <a:noFill/>
          </a:ln>
        </p:spPr>
        <p:txBody>
          <a:bodyPr spcFirstLastPara="1" wrap="square" lIns="91425" tIns="91425" rIns="91425" bIns="91425" anchor="t" anchorCtr="0">
            <a:noAutofit/>
          </a:bodyPr>
          <a:lstStyle/>
          <a:p>
            <a:endParaRPr/>
          </a:p>
        </p:txBody>
      </p:sp>
      <p:sp>
        <p:nvSpPr>
          <p:cNvPr id="82" name="Shape 82"/>
          <p:cNvSpPr txBox="1"/>
          <p:nvPr/>
        </p:nvSpPr>
        <p:spPr>
          <a:xfrm>
            <a:off x="8563101" y="4936450"/>
            <a:ext cx="253500" cy="524700"/>
          </a:xfrm>
          <a:prstGeom prst="rect">
            <a:avLst/>
          </a:prstGeom>
          <a:noFill/>
          <a:ln>
            <a:noFill/>
          </a:ln>
        </p:spPr>
        <p:txBody>
          <a:bodyPr spcFirstLastPara="1" wrap="square" lIns="91425" tIns="91425" rIns="91425" bIns="91425" anchor="ctr" anchorCtr="0">
            <a:noAutofit/>
          </a:bodyPr>
          <a:lstStyle/>
          <a:p>
            <a:pPr algn="r"/>
            <a:fld id="{00000000-1234-1234-1234-123412341234}" type="slidenum">
              <a:rPr lang="pl" sz="1000">
                <a:solidFill>
                  <a:srgbClr val="0D4A87"/>
                </a:solidFill>
              </a:rPr>
              <a:pPr algn="r"/>
              <a:t>3</a:t>
            </a:fld>
            <a:endParaRPr sz="1000">
              <a:solidFill>
                <a:srgbClr val="0D4A87"/>
              </a:solidFill>
            </a:endParaRPr>
          </a:p>
        </p:txBody>
      </p:sp>
      <p:pic>
        <p:nvPicPr>
          <p:cNvPr id="83" name="Shape 83"/>
          <p:cNvPicPr preferRelativeResize="0"/>
          <p:nvPr/>
        </p:nvPicPr>
        <p:blipFill>
          <a:blip r:embed="rId4">
            <a:alphaModFix/>
          </a:blip>
          <a:stretch>
            <a:fillRect/>
          </a:stretch>
        </p:blipFill>
        <p:spPr>
          <a:xfrm>
            <a:off x="5796500" y="563701"/>
            <a:ext cx="2654061" cy="524700"/>
          </a:xfrm>
          <a:prstGeom prst="rect">
            <a:avLst/>
          </a:prstGeom>
          <a:noFill/>
          <a:ln>
            <a:noFill/>
          </a:ln>
        </p:spPr>
      </p:pic>
      <p:pic>
        <p:nvPicPr>
          <p:cNvPr id="2" name="Obraz 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26325" y="651425"/>
            <a:ext cx="1373832" cy="1467521"/>
          </a:xfrm>
          <a:prstGeom prst="rect">
            <a:avLst/>
          </a:prstGeom>
        </p:spPr>
      </p:pic>
      <p:sp>
        <p:nvSpPr>
          <p:cNvPr id="9" name="Shape 80"/>
          <p:cNvSpPr txBox="1"/>
          <p:nvPr/>
        </p:nvSpPr>
        <p:spPr>
          <a:xfrm>
            <a:off x="1026324" y="2363362"/>
            <a:ext cx="7788176" cy="2822100"/>
          </a:xfrm>
          <a:prstGeom prst="rect">
            <a:avLst/>
          </a:prstGeom>
          <a:noFill/>
          <a:ln>
            <a:noFill/>
          </a:ln>
        </p:spPr>
        <p:txBody>
          <a:bodyPr spcFirstLastPara="1" wrap="square" lIns="91425" tIns="91425" rIns="91425" bIns="91425" anchor="t" anchorCtr="0">
            <a:noAutofit/>
          </a:bodyPr>
          <a:lstStyle/>
          <a:p>
            <a:pPr marL="0" lvl="0" indent="0" rtl="0">
              <a:spcBef>
                <a:spcPts val="0"/>
              </a:spcBef>
              <a:spcAft>
                <a:spcPts val="0"/>
              </a:spcAft>
              <a:buClr>
                <a:srgbClr val="000000"/>
              </a:buClr>
              <a:buSzPts val="1100"/>
              <a:buFont typeface="Arial"/>
              <a:buNone/>
            </a:pPr>
            <a:r>
              <a:rPr lang="pl-PL" sz="1600" dirty="0">
                <a:solidFill>
                  <a:srgbClr val="0D4A87"/>
                </a:solidFill>
                <a:latin typeface="Open Sans"/>
                <a:ea typeface="Open Sans"/>
                <a:cs typeface="Open Sans"/>
                <a:sym typeface="Open Sans"/>
              </a:rPr>
              <a:t>Dr Michał Zdziarski</a:t>
            </a:r>
          </a:p>
          <a:p>
            <a:pPr marL="0" lvl="0" indent="0" rtl="0">
              <a:spcBef>
                <a:spcPts val="0"/>
              </a:spcBef>
              <a:spcAft>
                <a:spcPts val="0"/>
              </a:spcAft>
              <a:buClr>
                <a:srgbClr val="000000"/>
              </a:buClr>
              <a:buSzPts val="1100"/>
              <a:buFont typeface="Arial"/>
              <a:buNone/>
            </a:pPr>
            <a:endParaRPr lang="pl-PL" dirty="0">
              <a:solidFill>
                <a:srgbClr val="0D4A87"/>
              </a:solidFill>
              <a:latin typeface="Open Sans"/>
              <a:ea typeface="Open Sans"/>
              <a:cs typeface="Open Sans"/>
              <a:sym typeface="Open Sans"/>
            </a:endParaRPr>
          </a:p>
          <a:p>
            <a:pPr marL="0" lvl="0" indent="0" rtl="0">
              <a:spcBef>
                <a:spcPts val="0"/>
              </a:spcBef>
              <a:spcAft>
                <a:spcPts val="0"/>
              </a:spcAft>
              <a:buClr>
                <a:srgbClr val="000000"/>
              </a:buClr>
              <a:buSzPts val="1100"/>
              <a:buFont typeface="Arial"/>
              <a:buNone/>
            </a:pPr>
            <a:r>
              <a:rPr lang="pl-PL" dirty="0">
                <a:solidFill>
                  <a:srgbClr val="0D4A87"/>
                </a:solidFill>
                <a:latin typeface="Open Sans"/>
                <a:ea typeface="Open Sans"/>
                <a:cs typeface="Open Sans"/>
                <a:sym typeface="Open Sans"/>
              </a:rPr>
              <a:t>Adiunkt, Zakład Zarządzania Strategicznego i Międzynarodowego, Wydział Zarządzania Uniwersytetu Warszawskiego</a:t>
            </a:r>
          </a:p>
          <a:p>
            <a:pPr lvl="0">
              <a:buSzPts val="1100"/>
            </a:pPr>
            <a:r>
              <a:rPr lang="pl-PL" dirty="0">
                <a:solidFill>
                  <a:srgbClr val="0D4A87"/>
                </a:solidFill>
                <a:latin typeface="Open Sans"/>
                <a:ea typeface="Open Sans"/>
                <a:cs typeface="Open Sans"/>
                <a:sym typeface="Open Sans"/>
              </a:rPr>
              <a:t>Dyrektor, Centrum Rad Nadzorczych</a:t>
            </a:r>
          </a:p>
          <a:p>
            <a:pPr lvl="0">
              <a:buSzPts val="1100"/>
            </a:pPr>
            <a:r>
              <a:rPr lang="pl-PL" dirty="0">
                <a:solidFill>
                  <a:srgbClr val="0D4A87"/>
                </a:solidFill>
                <a:latin typeface="Open Sans"/>
                <a:ea typeface="Open Sans"/>
                <a:cs typeface="Open Sans"/>
                <a:sym typeface="Open Sans"/>
              </a:rPr>
              <a:t>Dyrektor Programu Bada</a:t>
            </a:r>
            <a:r>
              <a:rPr lang="pl-PL" sz="1600" dirty="0">
                <a:solidFill>
                  <a:srgbClr val="0D4A87"/>
                </a:solidFill>
                <a:latin typeface="Open Sans"/>
                <a:ea typeface="Open Sans"/>
                <a:cs typeface="Open Sans"/>
                <a:sym typeface="Open Sans"/>
              </a:rPr>
              <a:t>ń</a:t>
            </a:r>
            <a:r>
              <a:rPr lang="pl-PL" dirty="0">
                <a:solidFill>
                  <a:srgbClr val="0D4A87"/>
                </a:solidFill>
                <a:latin typeface="Open Sans"/>
                <a:ea typeface="Open Sans"/>
                <a:cs typeface="Open Sans"/>
                <a:sym typeface="Open Sans"/>
              </a:rPr>
              <a:t>, Międzynarodowe Centrum Zarządzania, UW</a:t>
            </a:r>
          </a:p>
          <a:p>
            <a:pPr marL="0" lvl="0" indent="0" rtl="0">
              <a:spcBef>
                <a:spcPts val="0"/>
              </a:spcBef>
              <a:spcAft>
                <a:spcPts val="0"/>
              </a:spcAft>
              <a:buClr>
                <a:srgbClr val="000000"/>
              </a:buClr>
              <a:buSzPts val="1100"/>
              <a:buFont typeface="Arial"/>
              <a:buNone/>
            </a:pPr>
            <a:r>
              <a:rPr lang="pl-PL" dirty="0">
                <a:solidFill>
                  <a:srgbClr val="0D4A87"/>
                </a:solidFill>
                <a:latin typeface="Open Sans"/>
                <a:ea typeface="Open Sans"/>
                <a:cs typeface="Open Sans"/>
                <a:sym typeface="Open Sans"/>
              </a:rPr>
              <a:t>Członek zespołu badawczego </a:t>
            </a:r>
            <a:r>
              <a:rPr lang="pl-PL" dirty="0" err="1">
                <a:solidFill>
                  <a:srgbClr val="0D4A87"/>
                </a:solidFill>
                <a:latin typeface="Open Sans"/>
                <a:ea typeface="Open Sans"/>
                <a:cs typeface="Open Sans"/>
                <a:sym typeface="Open Sans"/>
              </a:rPr>
              <a:t>Corpnet</a:t>
            </a:r>
            <a:r>
              <a:rPr lang="pl-PL" dirty="0">
                <a:solidFill>
                  <a:srgbClr val="0D4A87"/>
                </a:solidFill>
                <a:latin typeface="Open Sans"/>
                <a:ea typeface="Open Sans"/>
                <a:cs typeface="Open Sans"/>
                <a:sym typeface="Open Sans"/>
              </a:rPr>
              <a:t>, </a:t>
            </a:r>
            <a:r>
              <a:rPr lang="pl-PL" dirty="0" err="1">
                <a:solidFill>
                  <a:srgbClr val="0D4A87"/>
                </a:solidFill>
                <a:latin typeface="Open Sans"/>
                <a:ea typeface="Open Sans"/>
                <a:cs typeface="Open Sans"/>
                <a:sym typeface="Open Sans"/>
              </a:rPr>
              <a:t>Universytet</a:t>
            </a:r>
            <a:r>
              <a:rPr lang="pl-PL" dirty="0">
                <a:solidFill>
                  <a:srgbClr val="0D4A87"/>
                </a:solidFill>
                <a:latin typeface="Open Sans"/>
                <a:ea typeface="Open Sans"/>
                <a:cs typeface="Open Sans"/>
                <a:sym typeface="Open Sans"/>
              </a:rPr>
              <a:t> w Amsterdamie</a:t>
            </a:r>
          </a:p>
          <a:p>
            <a:pPr marL="0" lvl="0" indent="0" rtl="0">
              <a:spcBef>
                <a:spcPts val="0"/>
              </a:spcBef>
              <a:spcAft>
                <a:spcPts val="0"/>
              </a:spcAft>
              <a:buClr>
                <a:srgbClr val="000000"/>
              </a:buClr>
              <a:buSzPts val="1100"/>
              <a:buFont typeface="Arial"/>
              <a:buNone/>
            </a:pPr>
            <a:r>
              <a:rPr lang="pl-PL" dirty="0">
                <a:solidFill>
                  <a:srgbClr val="0D4A87"/>
                </a:solidFill>
                <a:latin typeface="Open Sans"/>
                <a:ea typeface="Open Sans"/>
                <a:cs typeface="Open Sans"/>
                <a:sym typeface="Open Sans"/>
              </a:rPr>
              <a:t>Członek Management </a:t>
            </a:r>
            <a:r>
              <a:rPr lang="pl-PL" dirty="0" err="1">
                <a:solidFill>
                  <a:srgbClr val="0D4A87"/>
                </a:solidFill>
                <a:latin typeface="Open Sans"/>
                <a:ea typeface="Open Sans"/>
                <a:cs typeface="Open Sans"/>
                <a:sym typeface="Open Sans"/>
              </a:rPr>
              <a:t>Committee</a:t>
            </a:r>
            <a:r>
              <a:rPr lang="pl-PL" dirty="0">
                <a:solidFill>
                  <a:srgbClr val="0D4A87"/>
                </a:solidFill>
                <a:latin typeface="Open Sans"/>
                <a:ea typeface="Open Sans"/>
                <a:cs typeface="Open Sans"/>
                <a:sym typeface="Open Sans"/>
              </a:rPr>
              <a:t>, </a:t>
            </a:r>
            <a:r>
              <a:rPr lang="pl-PL" dirty="0" err="1">
                <a:solidFill>
                  <a:srgbClr val="0D4A87"/>
                </a:solidFill>
                <a:latin typeface="Open Sans"/>
                <a:ea typeface="Open Sans"/>
                <a:cs typeface="Open Sans"/>
                <a:sym typeface="Open Sans"/>
              </a:rPr>
              <a:t>Costnet</a:t>
            </a:r>
            <a:r>
              <a:rPr lang="pl-PL" dirty="0">
                <a:solidFill>
                  <a:srgbClr val="0D4A87"/>
                </a:solidFill>
                <a:latin typeface="Open Sans"/>
                <a:ea typeface="Open Sans"/>
                <a:cs typeface="Open Sans"/>
                <a:sym typeface="Open Sans"/>
              </a:rPr>
              <a:t>, COST – Europejski Program Współpracy Technicznej i Naukowej</a:t>
            </a:r>
          </a:p>
          <a:p>
            <a:pPr marL="0" lvl="0" indent="0" rtl="0">
              <a:spcBef>
                <a:spcPts val="0"/>
              </a:spcBef>
              <a:spcAft>
                <a:spcPts val="0"/>
              </a:spcAft>
              <a:buClr>
                <a:srgbClr val="000000"/>
              </a:buClr>
              <a:buSzPts val="1100"/>
              <a:buFont typeface="Arial"/>
              <a:buNone/>
            </a:pPr>
            <a:r>
              <a:rPr lang="pl-PL" dirty="0">
                <a:solidFill>
                  <a:srgbClr val="0D4A87"/>
                </a:solidFill>
                <a:latin typeface="Open Sans"/>
                <a:ea typeface="Open Sans"/>
                <a:cs typeface="Open Sans"/>
                <a:sym typeface="Open Sans"/>
              </a:rPr>
              <a:t>Członek </a:t>
            </a:r>
            <a:r>
              <a:rPr lang="pl-PL" dirty="0" err="1">
                <a:solidFill>
                  <a:srgbClr val="0D4A87"/>
                </a:solidFill>
                <a:latin typeface="Open Sans"/>
                <a:ea typeface="Open Sans"/>
                <a:cs typeface="Open Sans"/>
                <a:sym typeface="Open Sans"/>
              </a:rPr>
              <a:t>European</a:t>
            </a:r>
            <a:r>
              <a:rPr lang="pl-PL" dirty="0">
                <a:solidFill>
                  <a:srgbClr val="0D4A87"/>
                </a:solidFill>
                <a:latin typeface="Open Sans"/>
                <a:ea typeface="Open Sans"/>
                <a:cs typeface="Open Sans"/>
                <a:sym typeface="Open Sans"/>
              </a:rPr>
              <a:t> </a:t>
            </a:r>
            <a:r>
              <a:rPr lang="pl-PL" dirty="0" err="1">
                <a:solidFill>
                  <a:srgbClr val="0D4A87"/>
                </a:solidFill>
                <a:latin typeface="Open Sans"/>
                <a:ea typeface="Open Sans"/>
                <a:cs typeface="Open Sans"/>
                <a:sym typeface="Open Sans"/>
              </a:rPr>
              <a:t>Corporate</a:t>
            </a:r>
            <a:r>
              <a:rPr lang="pl-PL" dirty="0">
                <a:solidFill>
                  <a:srgbClr val="0D4A87"/>
                </a:solidFill>
                <a:latin typeface="Open Sans"/>
                <a:ea typeface="Open Sans"/>
                <a:cs typeface="Open Sans"/>
                <a:sym typeface="Open Sans"/>
              </a:rPr>
              <a:t> </a:t>
            </a:r>
            <a:r>
              <a:rPr lang="pl-PL" dirty="0" err="1">
                <a:solidFill>
                  <a:srgbClr val="0D4A87"/>
                </a:solidFill>
                <a:latin typeface="Open Sans"/>
                <a:ea typeface="Open Sans"/>
                <a:cs typeface="Open Sans"/>
                <a:sym typeface="Open Sans"/>
              </a:rPr>
              <a:t>Governance</a:t>
            </a:r>
            <a:r>
              <a:rPr lang="pl-PL" dirty="0">
                <a:solidFill>
                  <a:srgbClr val="0D4A87"/>
                </a:solidFill>
                <a:latin typeface="Open Sans"/>
                <a:ea typeface="Open Sans"/>
                <a:cs typeface="Open Sans"/>
                <a:sym typeface="Open Sans"/>
              </a:rPr>
              <a:t> </a:t>
            </a:r>
            <a:r>
              <a:rPr lang="pl-PL" dirty="0" err="1">
                <a:solidFill>
                  <a:srgbClr val="0D4A87"/>
                </a:solidFill>
                <a:latin typeface="Open Sans"/>
                <a:ea typeface="Open Sans"/>
                <a:cs typeface="Open Sans"/>
                <a:sym typeface="Open Sans"/>
              </a:rPr>
              <a:t>Institute</a:t>
            </a:r>
            <a:r>
              <a:rPr lang="pl-PL" dirty="0">
                <a:solidFill>
                  <a:srgbClr val="0D4A87"/>
                </a:solidFill>
                <a:latin typeface="Open Sans"/>
                <a:ea typeface="Open Sans"/>
                <a:cs typeface="Open Sans"/>
                <a:sym typeface="Open Sans"/>
              </a:rPr>
              <a:t> i Strategic Management </a:t>
            </a:r>
            <a:r>
              <a:rPr lang="pl-PL" dirty="0" err="1">
                <a:solidFill>
                  <a:srgbClr val="0D4A87"/>
                </a:solidFill>
                <a:latin typeface="Open Sans"/>
                <a:ea typeface="Open Sans"/>
                <a:cs typeface="Open Sans"/>
                <a:sym typeface="Open Sans"/>
              </a:rPr>
              <a:t>Society</a:t>
            </a:r>
            <a:endParaRPr lang="pl-PL" dirty="0">
              <a:solidFill>
                <a:srgbClr val="0D4A87"/>
              </a:solidFill>
              <a:latin typeface="Open Sans"/>
              <a:ea typeface="Open Sans"/>
              <a:cs typeface="Open Sans"/>
              <a:sym typeface="Open Sans"/>
            </a:endParaRPr>
          </a:p>
          <a:p>
            <a:pPr>
              <a:buSzPts val="1100"/>
            </a:pPr>
            <a:r>
              <a:rPr lang="pl-PL" dirty="0">
                <a:solidFill>
                  <a:srgbClr val="0D4A87"/>
                </a:solidFill>
                <a:latin typeface="Open Sans"/>
                <a:ea typeface="Open Sans"/>
                <a:cs typeface="Open Sans"/>
                <a:sym typeface="Open Sans"/>
              </a:rPr>
              <a:t>Członek AZS UW, opiekun Naukowy Koła Zarządzania w Sporcie Get </a:t>
            </a:r>
            <a:r>
              <a:rPr lang="pl-PL" dirty="0" err="1">
                <a:solidFill>
                  <a:srgbClr val="0D4A87"/>
                </a:solidFill>
                <a:latin typeface="Open Sans"/>
                <a:ea typeface="Open Sans"/>
                <a:cs typeface="Open Sans"/>
                <a:sym typeface="Open Sans"/>
              </a:rPr>
              <a:t>Ready</a:t>
            </a:r>
            <a:endParaRPr dirty="0">
              <a:solidFill>
                <a:srgbClr val="0D4A87"/>
              </a:solidFill>
              <a:latin typeface="Open Sans"/>
              <a:ea typeface="Open Sans"/>
              <a:cs typeface="Open Sans"/>
              <a:sym typeface="Open Sans"/>
            </a:endParaRPr>
          </a:p>
          <a:p>
            <a:pPr marL="0" lvl="0" indent="0" rtl="0">
              <a:spcBef>
                <a:spcPts val="1000"/>
              </a:spcBef>
              <a:spcAft>
                <a:spcPts val="1000"/>
              </a:spcAft>
              <a:buNone/>
            </a:pPr>
            <a:endParaRPr sz="1800" dirty="0">
              <a:solidFill>
                <a:srgbClr val="0055A4"/>
              </a:solidFill>
              <a:latin typeface="Open Sans"/>
              <a:ea typeface="Open Sans"/>
              <a:cs typeface="Open Sans"/>
              <a:sym typeface="Open Sans"/>
            </a:endParaRPr>
          </a:p>
        </p:txBody>
      </p:sp>
    </p:spTree>
    <p:extLst>
      <p:ext uri="{BB962C8B-B14F-4D97-AF65-F5344CB8AC3E}">
        <p14:creationId xmlns:p14="http://schemas.microsoft.com/office/powerpoint/2010/main" val="188950894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77"/>
        <p:cNvGrpSpPr/>
        <p:nvPr/>
      </p:nvGrpSpPr>
      <p:grpSpPr>
        <a:xfrm>
          <a:off x="0" y="0"/>
          <a:ext cx="0" cy="0"/>
          <a:chOff x="0" y="0"/>
          <a:chExt cx="0" cy="0"/>
        </a:xfrm>
      </p:grpSpPr>
      <p:sp>
        <p:nvSpPr>
          <p:cNvPr id="78" name="Shape 78"/>
          <p:cNvSpPr txBox="1"/>
          <p:nvPr/>
        </p:nvSpPr>
        <p:spPr>
          <a:xfrm>
            <a:off x="1026325" y="542550"/>
            <a:ext cx="5611200" cy="567000"/>
          </a:xfrm>
          <a:prstGeom prst="rect">
            <a:avLst/>
          </a:prstGeom>
          <a:noFill/>
          <a:ln>
            <a:noFill/>
          </a:ln>
        </p:spPr>
        <p:txBody>
          <a:bodyPr spcFirstLastPara="1" wrap="square" lIns="91425" tIns="91425" rIns="91425" bIns="91425" anchor="t" anchorCtr="0">
            <a:noAutofit/>
          </a:bodyPr>
          <a:lstStyle/>
          <a:p>
            <a:pPr marL="0" lvl="0" indent="0" rtl="0">
              <a:spcBef>
                <a:spcPts val="0"/>
              </a:spcBef>
              <a:spcAft>
                <a:spcPts val="0"/>
              </a:spcAft>
              <a:buClr>
                <a:srgbClr val="000000"/>
              </a:buClr>
              <a:buFont typeface="Arial"/>
              <a:buNone/>
            </a:pPr>
            <a:endParaRPr sz="3000" dirty="0">
              <a:solidFill>
                <a:srgbClr val="0D4A87"/>
              </a:solidFill>
              <a:latin typeface="Open Sans"/>
              <a:ea typeface="Open Sans"/>
              <a:cs typeface="Open Sans"/>
              <a:sym typeface="Open Sans"/>
            </a:endParaRPr>
          </a:p>
        </p:txBody>
      </p:sp>
      <p:sp>
        <p:nvSpPr>
          <p:cNvPr id="79" name="Shape 79"/>
          <p:cNvSpPr/>
          <p:nvPr/>
        </p:nvSpPr>
        <p:spPr>
          <a:xfrm>
            <a:off x="794250" y="651425"/>
            <a:ext cx="58500" cy="438300"/>
          </a:xfrm>
          <a:prstGeom prst="rect">
            <a:avLst/>
          </a:prstGeom>
          <a:solidFill>
            <a:srgbClr val="EA881D"/>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80" name="Shape 80"/>
          <p:cNvSpPr txBox="1"/>
          <p:nvPr/>
        </p:nvSpPr>
        <p:spPr>
          <a:xfrm>
            <a:off x="794250" y="2329199"/>
            <a:ext cx="8405446" cy="2822100"/>
          </a:xfrm>
          <a:prstGeom prst="rect">
            <a:avLst/>
          </a:prstGeom>
          <a:noFill/>
          <a:ln>
            <a:noFill/>
          </a:ln>
        </p:spPr>
        <p:txBody>
          <a:bodyPr spcFirstLastPara="1" wrap="square" lIns="91425" tIns="91425" rIns="91425" bIns="91425" anchor="t" anchorCtr="0">
            <a:noAutofit/>
          </a:bodyPr>
          <a:lstStyle/>
          <a:p>
            <a:r>
              <a:rPr lang="pl-PL" sz="1600" dirty="0" err="1">
                <a:solidFill>
                  <a:srgbClr val="0D4A87"/>
                </a:solidFill>
                <a:latin typeface="Open Sans"/>
                <a:ea typeface="Open Sans"/>
                <a:cs typeface="Open Sans"/>
                <a:sym typeface="Open Sans"/>
              </a:rPr>
              <a:t>Governance</a:t>
            </a:r>
            <a:r>
              <a:rPr lang="pl-PL" sz="1600" dirty="0">
                <a:solidFill>
                  <a:srgbClr val="0D4A87"/>
                </a:solidFill>
                <a:latin typeface="Open Sans"/>
                <a:ea typeface="Open Sans"/>
                <a:cs typeface="Open Sans"/>
                <a:sym typeface="Open Sans"/>
              </a:rPr>
              <a:t> – z greki: </a:t>
            </a:r>
            <a:r>
              <a:rPr lang="pl-PL" sz="1600" b="1" i="1" dirty="0" err="1">
                <a:solidFill>
                  <a:srgbClr val="0D4A87"/>
                </a:solidFill>
                <a:latin typeface="Open Sans"/>
                <a:ea typeface="Open Sans"/>
                <a:cs typeface="Open Sans"/>
                <a:sym typeface="Open Sans"/>
              </a:rPr>
              <a:t>kybernan</a:t>
            </a:r>
            <a:r>
              <a:rPr lang="pl-PL" sz="1600" i="1" dirty="0">
                <a:solidFill>
                  <a:srgbClr val="0D4A87"/>
                </a:solidFill>
                <a:latin typeface="Open Sans"/>
                <a:ea typeface="Open Sans"/>
                <a:cs typeface="Open Sans"/>
                <a:sym typeface="Open Sans"/>
              </a:rPr>
              <a:t> – sterować statkiem, z łaciny </a:t>
            </a:r>
            <a:r>
              <a:rPr lang="pl-PL" sz="1600" b="1" i="1" dirty="0" err="1">
                <a:solidFill>
                  <a:srgbClr val="0D4A87"/>
                </a:solidFill>
                <a:latin typeface="Open Sans"/>
                <a:ea typeface="Open Sans"/>
                <a:cs typeface="Open Sans"/>
                <a:sym typeface="Open Sans"/>
              </a:rPr>
              <a:t>gubernare</a:t>
            </a:r>
            <a:r>
              <a:rPr lang="pl-PL" sz="1600" i="1" dirty="0">
                <a:solidFill>
                  <a:srgbClr val="0D4A87"/>
                </a:solidFill>
                <a:latin typeface="Open Sans"/>
                <a:ea typeface="Open Sans"/>
                <a:cs typeface="Open Sans"/>
                <a:sym typeface="Open Sans"/>
              </a:rPr>
              <a:t> – kierować, rządzić, przewodzić, w jęz. </a:t>
            </a:r>
            <a:r>
              <a:rPr lang="pl-PL" sz="1600" i="1" dirty="0" err="1">
                <a:solidFill>
                  <a:srgbClr val="0D4A87"/>
                </a:solidFill>
                <a:latin typeface="Open Sans"/>
                <a:ea typeface="Open Sans"/>
                <a:cs typeface="Open Sans"/>
                <a:sym typeface="Open Sans"/>
              </a:rPr>
              <a:t>francukim</a:t>
            </a:r>
            <a:r>
              <a:rPr lang="pl-PL" sz="1600" i="1" dirty="0">
                <a:solidFill>
                  <a:srgbClr val="0D4A87"/>
                </a:solidFill>
                <a:latin typeface="Open Sans"/>
                <a:ea typeface="Open Sans"/>
                <a:cs typeface="Open Sans"/>
                <a:sym typeface="Open Sans"/>
              </a:rPr>
              <a:t> od XI wieku </a:t>
            </a:r>
            <a:r>
              <a:rPr lang="pl-PL" sz="1600" b="1" i="1" dirty="0" err="1">
                <a:solidFill>
                  <a:srgbClr val="0D4A87"/>
                </a:solidFill>
                <a:latin typeface="Open Sans"/>
                <a:ea typeface="Open Sans"/>
                <a:cs typeface="Open Sans"/>
                <a:sym typeface="Open Sans"/>
              </a:rPr>
              <a:t>governer</a:t>
            </a:r>
            <a:r>
              <a:rPr lang="pl-PL" sz="1600" i="1" dirty="0">
                <a:solidFill>
                  <a:srgbClr val="0D4A87"/>
                </a:solidFill>
                <a:latin typeface="Open Sans"/>
                <a:ea typeface="Open Sans"/>
                <a:cs typeface="Open Sans"/>
                <a:sym typeface="Open Sans"/>
              </a:rPr>
              <a:t> być na czele, sterować, wydawać polecenia, nadawać kierunek na podstawie autorytetu.</a:t>
            </a:r>
          </a:p>
          <a:p>
            <a:endParaRPr lang="pl-PL" sz="1600" i="1" dirty="0">
              <a:solidFill>
                <a:srgbClr val="0D4A87"/>
              </a:solidFill>
              <a:latin typeface="Open Sans"/>
              <a:ea typeface="Open Sans"/>
              <a:cs typeface="Open Sans"/>
              <a:sym typeface="Open Sans"/>
            </a:endParaRPr>
          </a:p>
          <a:p>
            <a:r>
              <a:rPr lang="pl-PL" sz="1600" i="1" dirty="0">
                <a:solidFill>
                  <a:srgbClr val="0D4A87"/>
                </a:solidFill>
                <a:latin typeface="Open Sans"/>
                <a:ea typeface="Open Sans"/>
                <a:cs typeface="Open Sans"/>
                <a:sym typeface="Open Sans"/>
              </a:rPr>
              <a:t>Koncepcja sport </a:t>
            </a:r>
            <a:r>
              <a:rPr lang="pl-PL" sz="1600" i="1" dirty="0" err="1">
                <a:solidFill>
                  <a:srgbClr val="0D4A87"/>
                </a:solidFill>
                <a:latin typeface="Open Sans"/>
                <a:ea typeface="Open Sans"/>
                <a:cs typeface="Open Sans"/>
                <a:sym typeface="Open Sans"/>
              </a:rPr>
              <a:t>governance</a:t>
            </a:r>
            <a:r>
              <a:rPr lang="pl-PL" sz="1600" i="1" dirty="0">
                <a:solidFill>
                  <a:srgbClr val="0D4A87"/>
                </a:solidFill>
                <a:latin typeface="Open Sans"/>
                <a:ea typeface="Open Sans"/>
                <a:cs typeface="Open Sans"/>
                <a:sym typeface="Open Sans"/>
              </a:rPr>
              <a:t> i dobrych praktyk jest zapożyczona z biznesu, gdzie starania o wysoki poziom </a:t>
            </a:r>
            <a:r>
              <a:rPr lang="pl-PL" sz="1600" i="1" dirty="0" err="1">
                <a:solidFill>
                  <a:srgbClr val="0D4A87"/>
                </a:solidFill>
                <a:latin typeface="Open Sans"/>
                <a:ea typeface="Open Sans"/>
                <a:cs typeface="Open Sans"/>
                <a:sym typeface="Open Sans"/>
              </a:rPr>
              <a:t>corporate</a:t>
            </a:r>
            <a:r>
              <a:rPr lang="pl-PL" sz="1600" i="1" dirty="0">
                <a:solidFill>
                  <a:srgbClr val="0D4A87"/>
                </a:solidFill>
                <a:latin typeface="Open Sans"/>
                <a:ea typeface="Open Sans"/>
                <a:cs typeface="Open Sans"/>
                <a:sym typeface="Open Sans"/>
              </a:rPr>
              <a:t> </a:t>
            </a:r>
            <a:r>
              <a:rPr lang="pl-PL" sz="1600" i="1" dirty="0" err="1">
                <a:solidFill>
                  <a:srgbClr val="0D4A87"/>
                </a:solidFill>
                <a:latin typeface="Open Sans"/>
                <a:ea typeface="Open Sans"/>
                <a:cs typeface="Open Sans"/>
                <a:sym typeface="Open Sans"/>
              </a:rPr>
              <a:t>governance</a:t>
            </a:r>
            <a:r>
              <a:rPr lang="pl-PL" sz="1600" i="1" dirty="0">
                <a:solidFill>
                  <a:srgbClr val="0D4A87"/>
                </a:solidFill>
                <a:latin typeface="Open Sans"/>
                <a:ea typeface="Open Sans"/>
                <a:cs typeface="Open Sans"/>
                <a:sym typeface="Open Sans"/>
              </a:rPr>
              <a:t> mają swoje korzenie w koncepcjach rozwiązywania konfliktu interesów właścicieli i menadżerów z pierwszej połowy XX wieku. Pierwsze kodeksy w latach 90-tych XX wieku.  </a:t>
            </a:r>
          </a:p>
          <a:p>
            <a:endParaRPr lang="pl-PL" sz="1600" i="1" dirty="0">
              <a:solidFill>
                <a:srgbClr val="0D4A87"/>
              </a:solidFill>
              <a:latin typeface="Open Sans"/>
              <a:ea typeface="Open Sans"/>
              <a:cs typeface="Open Sans"/>
              <a:sym typeface="Open Sans"/>
            </a:endParaRPr>
          </a:p>
          <a:p>
            <a:r>
              <a:rPr lang="pl-PL" sz="1600" i="1" dirty="0">
                <a:solidFill>
                  <a:srgbClr val="0D4A87"/>
                </a:solidFill>
                <a:latin typeface="Open Sans"/>
                <a:ea typeface="Open Sans"/>
                <a:cs typeface="Open Sans"/>
                <a:sym typeface="Open Sans"/>
              </a:rPr>
              <a:t>Wiele systemów (</a:t>
            </a:r>
            <a:r>
              <a:rPr lang="pl-PL" sz="1600" i="1" dirty="0" err="1">
                <a:solidFill>
                  <a:srgbClr val="0D4A87"/>
                </a:solidFill>
                <a:latin typeface="Open Sans"/>
                <a:ea typeface="Open Sans"/>
                <a:cs typeface="Open Sans"/>
                <a:sym typeface="Open Sans"/>
              </a:rPr>
              <a:t>anglo</a:t>
            </a:r>
            <a:r>
              <a:rPr lang="pl-PL" sz="1600" i="1" dirty="0">
                <a:solidFill>
                  <a:srgbClr val="0D4A87"/>
                </a:solidFill>
                <a:latin typeface="Open Sans"/>
                <a:ea typeface="Open Sans"/>
                <a:cs typeface="Open Sans"/>
                <a:sym typeface="Open Sans"/>
              </a:rPr>
              <a:t>-saski, kontynentalny, azjatycki) i wiele koncepcji i kluczowych parametrów jakości. Dość powszechna reguła „zastosuj lub wytłumacz”</a:t>
            </a:r>
          </a:p>
        </p:txBody>
      </p:sp>
      <p:sp>
        <p:nvSpPr>
          <p:cNvPr id="81" name="Shape 81"/>
          <p:cNvSpPr txBox="1"/>
          <p:nvPr/>
        </p:nvSpPr>
        <p:spPr>
          <a:xfrm>
            <a:off x="7479800" y="335100"/>
            <a:ext cx="1334700" cy="654600"/>
          </a:xfrm>
          <a:prstGeom prst="rect">
            <a:avLst/>
          </a:prstGeom>
          <a:noFill/>
          <a:ln>
            <a:noFill/>
          </a:ln>
        </p:spPr>
        <p:txBody>
          <a:bodyPr spcFirstLastPara="1" wrap="square" lIns="91425" tIns="91425" rIns="91425" bIns="91425" anchor="t" anchorCtr="0">
            <a:noAutofit/>
          </a:bodyPr>
          <a:lstStyle/>
          <a:p>
            <a:pPr marL="0" lvl="0" indent="0">
              <a:spcBef>
                <a:spcPts val="0"/>
              </a:spcBef>
              <a:spcAft>
                <a:spcPts val="0"/>
              </a:spcAft>
              <a:buNone/>
            </a:pPr>
            <a:endParaRPr/>
          </a:p>
        </p:txBody>
      </p:sp>
      <p:sp>
        <p:nvSpPr>
          <p:cNvPr id="82" name="Shape 82"/>
          <p:cNvSpPr txBox="1"/>
          <p:nvPr/>
        </p:nvSpPr>
        <p:spPr>
          <a:xfrm>
            <a:off x="8563101" y="4936450"/>
            <a:ext cx="253500" cy="524700"/>
          </a:xfrm>
          <a:prstGeom prst="rect">
            <a:avLst/>
          </a:prstGeom>
          <a:noFill/>
          <a:ln>
            <a:noFill/>
          </a:ln>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pl" sz="1000">
                <a:solidFill>
                  <a:srgbClr val="0D4A87"/>
                </a:solidFill>
              </a:rPr>
              <a:t>4</a:t>
            </a:fld>
            <a:endParaRPr sz="1000">
              <a:solidFill>
                <a:srgbClr val="0D4A87"/>
              </a:solidFill>
            </a:endParaRPr>
          </a:p>
        </p:txBody>
      </p:sp>
      <p:pic>
        <p:nvPicPr>
          <p:cNvPr id="83" name="Shape 83"/>
          <p:cNvPicPr preferRelativeResize="0"/>
          <p:nvPr/>
        </p:nvPicPr>
        <p:blipFill>
          <a:blip r:embed="rId3">
            <a:alphaModFix/>
          </a:blip>
          <a:stretch>
            <a:fillRect/>
          </a:stretch>
        </p:blipFill>
        <p:spPr>
          <a:xfrm>
            <a:off x="5796500" y="563701"/>
            <a:ext cx="2654061" cy="524700"/>
          </a:xfrm>
          <a:prstGeom prst="rect">
            <a:avLst/>
          </a:prstGeom>
          <a:noFill/>
          <a:ln>
            <a:noFill/>
          </a:ln>
        </p:spPr>
      </p:pic>
      <p:sp>
        <p:nvSpPr>
          <p:cNvPr id="2" name="Prostokąt 1"/>
          <p:cNvSpPr/>
          <p:nvPr/>
        </p:nvSpPr>
        <p:spPr>
          <a:xfrm>
            <a:off x="949569" y="1338151"/>
            <a:ext cx="6664569" cy="707886"/>
          </a:xfrm>
          <a:prstGeom prst="rect">
            <a:avLst/>
          </a:prstGeom>
        </p:spPr>
        <p:txBody>
          <a:bodyPr wrap="square">
            <a:spAutoFit/>
          </a:bodyPr>
          <a:lstStyle/>
          <a:p>
            <a:pPr lvl="0"/>
            <a:r>
              <a:rPr lang="pl-PL" sz="2000" dirty="0">
                <a:solidFill>
                  <a:srgbClr val="0D4A87"/>
                </a:solidFill>
                <a:latin typeface="Open Sans"/>
                <a:ea typeface="Open Sans"/>
                <a:cs typeface="Open Sans"/>
                <a:sym typeface="Open Sans"/>
              </a:rPr>
              <a:t>Wysoka jakość </a:t>
            </a:r>
            <a:r>
              <a:rPr lang="pl-PL" sz="2000" dirty="0" err="1">
                <a:solidFill>
                  <a:srgbClr val="0D4A87"/>
                </a:solidFill>
                <a:latin typeface="Open Sans"/>
                <a:ea typeface="Open Sans"/>
                <a:cs typeface="Open Sans"/>
                <a:sym typeface="Open Sans"/>
              </a:rPr>
              <a:t>governance</a:t>
            </a:r>
            <a:r>
              <a:rPr lang="pl-PL" sz="2000" dirty="0">
                <a:solidFill>
                  <a:srgbClr val="0D4A87"/>
                </a:solidFill>
                <a:latin typeface="Open Sans"/>
                <a:ea typeface="Open Sans"/>
                <a:cs typeface="Open Sans"/>
                <a:sym typeface="Open Sans"/>
              </a:rPr>
              <a:t> - rozwiązanie czy źródło problemów?</a:t>
            </a:r>
          </a:p>
        </p:txBody>
      </p:sp>
    </p:spTree>
    <p:extLst>
      <p:ext uri="{BB962C8B-B14F-4D97-AF65-F5344CB8AC3E}">
        <p14:creationId xmlns:p14="http://schemas.microsoft.com/office/powerpoint/2010/main" val="28128820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80">
                                            <p:txEl>
                                              <p:pRg st="2" end="2"/>
                                            </p:txEl>
                                          </p:spTgt>
                                        </p:tgtEl>
                                        <p:attrNameLst>
                                          <p:attrName>style.visibility</p:attrName>
                                        </p:attrNameLst>
                                      </p:cBhvr>
                                      <p:to>
                                        <p:strVal val="visible"/>
                                      </p:to>
                                    </p:set>
                                    <p:anim calcmode="lin" valueType="num">
                                      <p:cBhvr additive="base">
                                        <p:cTn id="7" dur="500" fill="hold"/>
                                        <p:tgtEl>
                                          <p:spTgt spid="80">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80">
                                            <p:txEl>
                                              <p:pRg st="2" end="2"/>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80">
                                            <p:txEl>
                                              <p:pRg st="4" end="4"/>
                                            </p:txEl>
                                          </p:spTgt>
                                        </p:tgtEl>
                                        <p:attrNameLst>
                                          <p:attrName>style.visibility</p:attrName>
                                        </p:attrNameLst>
                                      </p:cBhvr>
                                      <p:to>
                                        <p:strVal val="visible"/>
                                      </p:to>
                                    </p:set>
                                    <p:anim calcmode="lin" valueType="num">
                                      <p:cBhvr additive="base">
                                        <p:cTn id="11" dur="500" fill="hold"/>
                                        <p:tgtEl>
                                          <p:spTgt spid="80">
                                            <p:txEl>
                                              <p:pRg st="4" end="4"/>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80">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77"/>
        <p:cNvGrpSpPr/>
        <p:nvPr/>
      </p:nvGrpSpPr>
      <p:grpSpPr>
        <a:xfrm>
          <a:off x="0" y="0"/>
          <a:ext cx="0" cy="0"/>
          <a:chOff x="0" y="0"/>
          <a:chExt cx="0" cy="0"/>
        </a:xfrm>
      </p:grpSpPr>
      <p:sp>
        <p:nvSpPr>
          <p:cNvPr id="78" name="Shape 78"/>
          <p:cNvSpPr txBox="1"/>
          <p:nvPr/>
        </p:nvSpPr>
        <p:spPr>
          <a:xfrm>
            <a:off x="1026325" y="542550"/>
            <a:ext cx="5611200" cy="567000"/>
          </a:xfrm>
          <a:prstGeom prst="rect">
            <a:avLst/>
          </a:prstGeom>
          <a:noFill/>
          <a:ln>
            <a:noFill/>
          </a:ln>
        </p:spPr>
        <p:txBody>
          <a:bodyPr spcFirstLastPara="1" wrap="square" lIns="91425" tIns="91425" rIns="91425" bIns="91425" anchor="t" anchorCtr="0">
            <a:noAutofit/>
          </a:bodyPr>
          <a:lstStyle/>
          <a:p>
            <a:pPr marL="0" lvl="0" indent="0" rtl="0">
              <a:spcBef>
                <a:spcPts val="0"/>
              </a:spcBef>
              <a:spcAft>
                <a:spcPts val="0"/>
              </a:spcAft>
              <a:buClr>
                <a:srgbClr val="000000"/>
              </a:buClr>
              <a:buFont typeface="Arial"/>
              <a:buNone/>
            </a:pPr>
            <a:endParaRPr sz="3000" dirty="0">
              <a:solidFill>
                <a:srgbClr val="0D4A87"/>
              </a:solidFill>
              <a:latin typeface="Open Sans"/>
              <a:ea typeface="Open Sans"/>
              <a:cs typeface="Open Sans"/>
              <a:sym typeface="Open Sans"/>
            </a:endParaRPr>
          </a:p>
        </p:txBody>
      </p:sp>
      <p:sp>
        <p:nvSpPr>
          <p:cNvPr id="79" name="Shape 79"/>
          <p:cNvSpPr/>
          <p:nvPr/>
        </p:nvSpPr>
        <p:spPr>
          <a:xfrm>
            <a:off x="794250" y="651425"/>
            <a:ext cx="58500" cy="438300"/>
          </a:xfrm>
          <a:prstGeom prst="rect">
            <a:avLst/>
          </a:prstGeom>
          <a:solidFill>
            <a:srgbClr val="EA881D"/>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80" name="Shape 80"/>
          <p:cNvSpPr txBox="1"/>
          <p:nvPr/>
        </p:nvSpPr>
        <p:spPr>
          <a:xfrm>
            <a:off x="606669" y="1841798"/>
            <a:ext cx="8405446" cy="2822100"/>
          </a:xfrm>
          <a:prstGeom prst="rect">
            <a:avLst/>
          </a:prstGeom>
          <a:noFill/>
          <a:ln>
            <a:noFill/>
          </a:ln>
        </p:spPr>
        <p:txBody>
          <a:bodyPr spcFirstLastPara="1" wrap="square" lIns="91425" tIns="91425" rIns="91425" bIns="91425" anchor="t" anchorCtr="0">
            <a:noAutofit/>
          </a:bodyPr>
          <a:lstStyle/>
          <a:p>
            <a:pPr lvl="0">
              <a:spcBef>
                <a:spcPts val="1000"/>
              </a:spcBef>
              <a:spcAft>
                <a:spcPts val="1000"/>
              </a:spcAft>
            </a:pPr>
            <a:r>
              <a:rPr lang="pl-PL" sz="1600" dirty="0">
                <a:solidFill>
                  <a:srgbClr val="0D4A87"/>
                </a:solidFill>
                <a:latin typeface="Open Sans"/>
                <a:ea typeface="Open Sans"/>
                <a:cs typeface="Open Sans"/>
                <a:sym typeface="Open Sans"/>
              </a:rPr>
              <a:t>Badania własne (2017), prezentowane na konferencji </a:t>
            </a:r>
            <a:r>
              <a:rPr lang="pl-PL" sz="1600" dirty="0" err="1">
                <a:solidFill>
                  <a:srgbClr val="0D4A87"/>
                </a:solidFill>
                <a:latin typeface="Open Sans"/>
                <a:ea typeface="Open Sans"/>
                <a:cs typeface="Open Sans"/>
                <a:sym typeface="Open Sans"/>
              </a:rPr>
              <a:t>Academy</a:t>
            </a:r>
            <a:r>
              <a:rPr lang="pl-PL" sz="1600" dirty="0">
                <a:solidFill>
                  <a:srgbClr val="0D4A87"/>
                </a:solidFill>
                <a:latin typeface="Open Sans"/>
                <a:ea typeface="Open Sans"/>
                <a:cs typeface="Open Sans"/>
                <a:sym typeface="Open Sans"/>
              </a:rPr>
              <a:t> of International Business, z </a:t>
            </a:r>
            <a:r>
              <a:rPr lang="pl-PL" sz="1600" dirty="0" err="1">
                <a:solidFill>
                  <a:srgbClr val="0D4A87"/>
                </a:solidFill>
                <a:latin typeface="Open Sans"/>
                <a:ea typeface="Open Sans"/>
                <a:cs typeface="Open Sans"/>
                <a:sym typeface="Open Sans"/>
              </a:rPr>
              <a:t>Michalem</a:t>
            </a:r>
            <a:r>
              <a:rPr lang="pl-PL" sz="1600" dirty="0">
                <a:solidFill>
                  <a:srgbClr val="0D4A87"/>
                </a:solidFill>
                <a:latin typeface="Open Sans"/>
                <a:ea typeface="Open Sans"/>
                <a:cs typeface="Open Sans"/>
                <a:sym typeface="Open Sans"/>
              </a:rPr>
              <a:t> Troilo, </a:t>
            </a:r>
            <a:r>
              <a:rPr lang="pl-PL" sz="1600" dirty="0" err="1">
                <a:solidFill>
                  <a:srgbClr val="0D4A87"/>
                </a:solidFill>
                <a:latin typeface="Open Sans"/>
                <a:ea typeface="Open Sans"/>
                <a:cs typeface="Open Sans"/>
                <a:sym typeface="Open Sans"/>
              </a:rPr>
              <a:t>Miklosem</a:t>
            </a:r>
            <a:r>
              <a:rPr lang="pl-PL" sz="1600" dirty="0">
                <a:solidFill>
                  <a:srgbClr val="0D4A87"/>
                </a:solidFill>
                <a:latin typeface="Open Sans"/>
                <a:ea typeface="Open Sans"/>
                <a:cs typeface="Open Sans"/>
                <a:sym typeface="Open Sans"/>
              </a:rPr>
              <a:t> </a:t>
            </a:r>
            <a:r>
              <a:rPr lang="pl-PL" sz="1600" dirty="0" err="1">
                <a:solidFill>
                  <a:srgbClr val="0D4A87"/>
                </a:solidFill>
                <a:latin typeface="Open Sans"/>
                <a:ea typeface="Open Sans"/>
                <a:cs typeface="Open Sans"/>
                <a:sym typeface="Open Sans"/>
              </a:rPr>
              <a:t>Stockerem</a:t>
            </a:r>
            <a:r>
              <a:rPr lang="pl-PL" sz="1600" dirty="0">
                <a:solidFill>
                  <a:srgbClr val="0D4A87"/>
                </a:solidFill>
                <a:latin typeface="Open Sans"/>
                <a:ea typeface="Open Sans"/>
                <a:cs typeface="Open Sans"/>
                <a:sym typeface="Open Sans"/>
              </a:rPr>
              <a:t> i </a:t>
            </a:r>
            <a:r>
              <a:rPr lang="pl-PL" sz="1600" dirty="0" err="1">
                <a:solidFill>
                  <a:srgbClr val="0D4A87"/>
                </a:solidFill>
                <a:latin typeface="Open Sans"/>
                <a:ea typeface="Open Sans"/>
                <a:cs typeface="Open Sans"/>
                <a:sym typeface="Open Sans"/>
              </a:rPr>
              <a:t>Svetlaną</a:t>
            </a:r>
            <a:r>
              <a:rPr lang="pl-PL" sz="1600" dirty="0">
                <a:solidFill>
                  <a:srgbClr val="0D4A87"/>
                </a:solidFill>
                <a:latin typeface="Open Sans"/>
                <a:ea typeface="Open Sans"/>
                <a:cs typeface="Open Sans"/>
                <a:sym typeface="Open Sans"/>
              </a:rPr>
              <a:t> </a:t>
            </a:r>
            <a:r>
              <a:rPr lang="pl-PL" sz="1600" dirty="0" err="1">
                <a:solidFill>
                  <a:srgbClr val="0D4A87"/>
                </a:solidFill>
                <a:latin typeface="Open Sans"/>
                <a:ea typeface="Open Sans"/>
                <a:cs typeface="Open Sans"/>
                <a:sym typeface="Open Sans"/>
              </a:rPr>
              <a:t>Orlovą</a:t>
            </a:r>
            <a:endParaRPr lang="pl-PL" sz="1600" dirty="0">
              <a:solidFill>
                <a:srgbClr val="0D4A87"/>
              </a:solidFill>
              <a:latin typeface="Open Sans"/>
              <a:ea typeface="Open Sans"/>
              <a:cs typeface="Open Sans"/>
              <a:sym typeface="Open Sans"/>
            </a:endParaRPr>
          </a:p>
          <a:p>
            <a:r>
              <a:rPr lang="pl-PL" sz="1600" dirty="0">
                <a:solidFill>
                  <a:srgbClr val="FF0000"/>
                </a:solidFill>
                <a:latin typeface="Open Sans"/>
                <a:ea typeface="Open Sans"/>
                <a:cs typeface="Open Sans"/>
                <a:sym typeface="Open Sans"/>
              </a:rPr>
              <a:t>Czy orientacja na strategię vs orientacja na kontrolę wpływa na wyniki spółek?</a:t>
            </a:r>
          </a:p>
          <a:p>
            <a:endParaRPr lang="pl-PL" sz="1600" dirty="0">
              <a:solidFill>
                <a:srgbClr val="0D4A87"/>
              </a:solidFill>
              <a:latin typeface="Open Sans"/>
              <a:ea typeface="Open Sans"/>
              <a:cs typeface="Open Sans"/>
              <a:sym typeface="Open Sans"/>
            </a:endParaRPr>
          </a:p>
          <a:p>
            <a:r>
              <a:rPr lang="pl-PL" sz="1600" dirty="0">
                <a:solidFill>
                  <a:srgbClr val="0D4A87"/>
                </a:solidFill>
                <a:latin typeface="Open Sans"/>
                <a:ea typeface="Open Sans"/>
                <a:cs typeface="Open Sans"/>
                <a:sym typeface="Open Sans"/>
              </a:rPr>
              <a:t>Porównanie danych o kodeksach dobrych praktyk, warunkach instytucjonalnych i wynikach spółek w 39 krajach w latach 1990-2016 i 77,000 obserwacji o wynikach jednostkowych firm na podstawie informacji z Banku Światowego i </a:t>
            </a:r>
            <a:r>
              <a:rPr lang="pl-PL" sz="1600" dirty="0" err="1">
                <a:solidFill>
                  <a:srgbClr val="0D4A87"/>
                </a:solidFill>
                <a:latin typeface="Open Sans"/>
                <a:ea typeface="Open Sans"/>
                <a:cs typeface="Open Sans"/>
                <a:sym typeface="Open Sans"/>
              </a:rPr>
              <a:t>European</a:t>
            </a:r>
            <a:r>
              <a:rPr lang="pl-PL" sz="1600" dirty="0">
                <a:solidFill>
                  <a:srgbClr val="0D4A87"/>
                </a:solidFill>
                <a:latin typeface="Open Sans"/>
                <a:ea typeface="Open Sans"/>
                <a:cs typeface="Open Sans"/>
                <a:sym typeface="Open Sans"/>
              </a:rPr>
              <a:t> </a:t>
            </a:r>
            <a:r>
              <a:rPr lang="pl-PL" sz="1600" dirty="0" err="1">
                <a:solidFill>
                  <a:srgbClr val="0D4A87"/>
                </a:solidFill>
                <a:latin typeface="Open Sans"/>
                <a:ea typeface="Open Sans"/>
                <a:cs typeface="Open Sans"/>
                <a:sym typeface="Open Sans"/>
              </a:rPr>
              <a:t>Corporate</a:t>
            </a:r>
            <a:r>
              <a:rPr lang="pl-PL" sz="1600" dirty="0">
                <a:solidFill>
                  <a:srgbClr val="0D4A87"/>
                </a:solidFill>
                <a:latin typeface="Open Sans"/>
                <a:ea typeface="Open Sans"/>
                <a:cs typeface="Open Sans"/>
                <a:sym typeface="Open Sans"/>
              </a:rPr>
              <a:t> </a:t>
            </a:r>
            <a:r>
              <a:rPr lang="pl-PL" sz="1600" dirty="0" err="1">
                <a:solidFill>
                  <a:srgbClr val="0D4A87"/>
                </a:solidFill>
                <a:latin typeface="Open Sans"/>
                <a:ea typeface="Open Sans"/>
                <a:cs typeface="Open Sans"/>
                <a:sym typeface="Open Sans"/>
              </a:rPr>
              <a:t>Governance</a:t>
            </a:r>
            <a:r>
              <a:rPr lang="pl-PL" sz="1600" dirty="0">
                <a:solidFill>
                  <a:srgbClr val="0D4A87"/>
                </a:solidFill>
                <a:latin typeface="Open Sans"/>
                <a:ea typeface="Open Sans"/>
                <a:cs typeface="Open Sans"/>
                <a:sym typeface="Open Sans"/>
              </a:rPr>
              <a:t> </a:t>
            </a:r>
            <a:r>
              <a:rPr lang="pl-PL" sz="1600" dirty="0" err="1">
                <a:solidFill>
                  <a:srgbClr val="0D4A87"/>
                </a:solidFill>
                <a:latin typeface="Open Sans"/>
                <a:ea typeface="Open Sans"/>
                <a:cs typeface="Open Sans"/>
                <a:sym typeface="Open Sans"/>
              </a:rPr>
              <a:t>Institute</a:t>
            </a:r>
            <a:r>
              <a:rPr lang="pl-PL" sz="1600" dirty="0">
                <a:solidFill>
                  <a:srgbClr val="0D4A87"/>
                </a:solidFill>
                <a:latin typeface="Open Sans"/>
                <a:ea typeface="Open Sans"/>
                <a:cs typeface="Open Sans"/>
                <a:sym typeface="Open Sans"/>
              </a:rPr>
              <a:t> (ECGI)</a:t>
            </a:r>
          </a:p>
          <a:p>
            <a:endParaRPr lang="pl-PL" sz="1600" dirty="0">
              <a:solidFill>
                <a:srgbClr val="0D4A87"/>
              </a:solidFill>
              <a:latin typeface="Open Sans"/>
              <a:ea typeface="Open Sans"/>
              <a:cs typeface="Open Sans"/>
              <a:sym typeface="Open Sans"/>
            </a:endParaRPr>
          </a:p>
          <a:p>
            <a:r>
              <a:rPr lang="pl-PL" sz="1600" dirty="0">
                <a:solidFill>
                  <a:srgbClr val="0D4A87"/>
                </a:solidFill>
                <a:latin typeface="Open Sans"/>
                <a:ea typeface="Open Sans"/>
                <a:cs typeface="Open Sans"/>
                <a:sym typeface="Open Sans"/>
              </a:rPr>
              <a:t>Potwierdziliśmy hipotezę, że orientacja na strategię w kodeksach dobrych praktyk, wpływa na wyniki osiągane przez indywidualne spółki</a:t>
            </a:r>
          </a:p>
          <a:p>
            <a:endParaRPr lang="pl-PL" sz="1800" i="1" dirty="0">
              <a:solidFill>
                <a:srgbClr val="0055A4"/>
              </a:solidFill>
              <a:latin typeface="Open Sans"/>
              <a:ea typeface="Open Sans"/>
              <a:cs typeface="Open Sans"/>
              <a:sym typeface="Open Sans"/>
            </a:endParaRPr>
          </a:p>
        </p:txBody>
      </p:sp>
      <p:sp>
        <p:nvSpPr>
          <p:cNvPr id="81" name="Shape 81"/>
          <p:cNvSpPr txBox="1"/>
          <p:nvPr/>
        </p:nvSpPr>
        <p:spPr>
          <a:xfrm>
            <a:off x="7479800" y="335100"/>
            <a:ext cx="1334700" cy="654600"/>
          </a:xfrm>
          <a:prstGeom prst="rect">
            <a:avLst/>
          </a:prstGeom>
          <a:noFill/>
          <a:ln>
            <a:noFill/>
          </a:ln>
        </p:spPr>
        <p:txBody>
          <a:bodyPr spcFirstLastPara="1" wrap="square" lIns="91425" tIns="91425" rIns="91425" bIns="91425" anchor="t" anchorCtr="0">
            <a:noAutofit/>
          </a:bodyPr>
          <a:lstStyle/>
          <a:p>
            <a:pPr marL="0" lvl="0" indent="0">
              <a:spcBef>
                <a:spcPts val="0"/>
              </a:spcBef>
              <a:spcAft>
                <a:spcPts val="0"/>
              </a:spcAft>
              <a:buNone/>
            </a:pPr>
            <a:endParaRPr/>
          </a:p>
        </p:txBody>
      </p:sp>
      <p:sp>
        <p:nvSpPr>
          <p:cNvPr id="82" name="Shape 82"/>
          <p:cNvSpPr txBox="1"/>
          <p:nvPr/>
        </p:nvSpPr>
        <p:spPr>
          <a:xfrm>
            <a:off x="8563101" y="4936450"/>
            <a:ext cx="253500" cy="524700"/>
          </a:xfrm>
          <a:prstGeom prst="rect">
            <a:avLst/>
          </a:prstGeom>
          <a:noFill/>
          <a:ln>
            <a:noFill/>
          </a:ln>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pl" sz="1000">
                <a:solidFill>
                  <a:srgbClr val="0D4A87"/>
                </a:solidFill>
              </a:rPr>
              <a:t>5</a:t>
            </a:fld>
            <a:endParaRPr sz="1000">
              <a:solidFill>
                <a:srgbClr val="0D4A87"/>
              </a:solidFill>
            </a:endParaRPr>
          </a:p>
        </p:txBody>
      </p:sp>
      <p:pic>
        <p:nvPicPr>
          <p:cNvPr id="83" name="Shape 83"/>
          <p:cNvPicPr preferRelativeResize="0"/>
          <p:nvPr/>
        </p:nvPicPr>
        <p:blipFill>
          <a:blip r:embed="rId4">
            <a:alphaModFix/>
          </a:blip>
          <a:stretch>
            <a:fillRect/>
          </a:stretch>
        </p:blipFill>
        <p:spPr>
          <a:xfrm>
            <a:off x="5796500" y="563701"/>
            <a:ext cx="2654061" cy="524700"/>
          </a:xfrm>
          <a:prstGeom prst="rect">
            <a:avLst/>
          </a:prstGeom>
          <a:noFill/>
          <a:ln>
            <a:noFill/>
          </a:ln>
        </p:spPr>
      </p:pic>
      <p:sp>
        <p:nvSpPr>
          <p:cNvPr id="2" name="Prostokąt 1"/>
          <p:cNvSpPr/>
          <p:nvPr/>
        </p:nvSpPr>
        <p:spPr>
          <a:xfrm>
            <a:off x="949569" y="1338151"/>
            <a:ext cx="6664569" cy="400110"/>
          </a:xfrm>
          <a:prstGeom prst="rect">
            <a:avLst/>
          </a:prstGeom>
        </p:spPr>
        <p:txBody>
          <a:bodyPr wrap="square">
            <a:spAutoFit/>
          </a:bodyPr>
          <a:lstStyle/>
          <a:p>
            <a:r>
              <a:rPr lang="pl-PL" sz="2000" dirty="0">
                <a:solidFill>
                  <a:srgbClr val="0D4A87"/>
                </a:solidFill>
                <a:latin typeface="Open Sans"/>
                <a:ea typeface="Open Sans"/>
                <a:cs typeface="Open Sans"/>
                <a:sym typeface="Open Sans"/>
              </a:rPr>
              <a:t>Dobre praktyki i kodeksy mają znaczenie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80">
                                            <p:txEl>
                                              <p:pRg st="3" end="3"/>
                                            </p:txEl>
                                          </p:spTgt>
                                        </p:tgtEl>
                                        <p:attrNameLst>
                                          <p:attrName>style.visibility</p:attrName>
                                        </p:attrNameLst>
                                      </p:cBhvr>
                                      <p:to>
                                        <p:strVal val="visible"/>
                                      </p:to>
                                    </p:set>
                                    <p:anim calcmode="lin" valueType="num">
                                      <p:cBhvr additive="base">
                                        <p:cTn id="7" dur="500" fill="hold"/>
                                        <p:tgtEl>
                                          <p:spTgt spid="80">
                                            <p:txEl>
                                              <p:pRg st="3" end="3"/>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80">
                                            <p:txEl>
                                              <p:pRg st="3" end="3"/>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80">
                                            <p:txEl>
                                              <p:pRg st="5" end="5"/>
                                            </p:txEl>
                                          </p:spTgt>
                                        </p:tgtEl>
                                        <p:attrNameLst>
                                          <p:attrName>style.visibility</p:attrName>
                                        </p:attrNameLst>
                                      </p:cBhvr>
                                      <p:to>
                                        <p:strVal val="visible"/>
                                      </p:to>
                                    </p:set>
                                    <p:anim calcmode="lin" valueType="num">
                                      <p:cBhvr additive="base">
                                        <p:cTn id="11" dur="500" fill="hold"/>
                                        <p:tgtEl>
                                          <p:spTgt spid="80">
                                            <p:txEl>
                                              <p:pRg st="5" end="5"/>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80">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77"/>
        <p:cNvGrpSpPr/>
        <p:nvPr/>
      </p:nvGrpSpPr>
      <p:grpSpPr>
        <a:xfrm>
          <a:off x="0" y="0"/>
          <a:ext cx="0" cy="0"/>
          <a:chOff x="0" y="0"/>
          <a:chExt cx="0" cy="0"/>
        </a:xfrm>
      </p:grpSpPr>
      <p:sp>
        <p:nvSpPr>
          <p:cNvPr id="78" name="Shape 78"/>
          <p:cNvSpPr txBox="1"/>
          <p:nvPr/>
        </p:nvSpPr>
        <p:spPr>
          <a:xfrm>
            <a:off x="1026325" y="542550"/>
            <a:ext cx="5611200" cy="567000"/>
          </a:xfrm>
          <a:prstGeom prst="rect">
            <a:avLst/>
          </a:prstGeom>
          <a:noFill/>
          <a:ln>
            <a:noFill/>
          </a:ln>
        </p:spPr>
        <p:txBody>
          <a:bodyPr spcFirstLastPara="1" wrap="square" lIns="91425" tIns="91425" rIns="91425" bIns="91425" anchor="t" anchorCtr="0">
            <a:noAutofit/>
          </a:bodyPr>
          <a:lstStyle/>
          <a:p>
            <a:endParaRPr sz="3000" dirty="0">
              <a:solidFill>
                <a:srgbClr val="0D4A87"/>
              </a:solidFill>
              <a:latin typeface="Open Sans"/>
              <a:ea typeface="Open Sans"/>
              <a:cs typeface="Open Sans"/>
              <a:sym typeface="Open Sans"/>
            </a:endParaRPr>
          </a:p>
        </p:txBody>
      </p:sp>
      <p:sp>
        <p:nvSpPr>
          <p:cNvPr id="79" name="Shape 79"/>
          <p:cNvSpPr/>
          <p:nvPr/>
        </p:nvSpPr>
        <p:spPr>
          <a:xfrm>
            <a:off x="794250" y="651425"/>
            <a:ext cx="58500" cy="438300"/>
          </a:xfrm>
          <a:prstGeom prst="rect">
            <a:avLst/>
          </a:prstGeom>
          <a:solidFill>
            <a:srgbClr val="EA881D"/>
          </a:solidFill>
          <a:ln>
            <a:noFill/>
          </a:ln>
        </p:spPr>
        <p:txBody>
          <a:bodyPr spcFirstLastPara="1" wrap="square" lIns="91425" tIns="91425" rIns="91425" bIns="91425" anchor="ctr" anchorCtr="0">
            <a:noAutofit/>
          </a:bodyPr>
          <a:lstStyle/>
          <a:p>
            <a:endParaRPr/>
          </a:p>
        </p:txBody>
      </p:sp>
      <p:sp>
        <p:nvSpPr>
          <p:cNvPr id="80" name="Shape 80"/>
          <p:cNvSpPr txBox="1"/>
          <p:nvPr/>
        </p:nvSpPr>
        <p:spPr>
          <a:xfrm>
            <a:off x="1017533" y="1982470"/>
            <a:ext cx="7001052" cy="2822100"/>
          </a:xfrm>
          <a:prstGeom prst="rect">
            <a:avLst/>
          </a:prstGeom>
          <a:noFill/>
          <a:ln>
            <a:noFill/>
          </a:ln>
        </p:spPr>
        <p:txBody>
          <a:bodyPr spcFirstLastPara="1" wrap="square" lIns="91425" tIns="91425" rIns="91425" bIns="91425" anchor="t" anchorCtr="0">
            <a:noAutofit/>
          </a:bodyPr>
          <a:lstStyle/>
          <a:p>
            <a:pPr>
              <a:spcBef>
                <a:spcPts val="1000"/>
              </a:spcBef>
              <a:spcAft>
                <a:spcPts val="1000"/>
              </a:spcAft>
            </a:pPr>
            <a:endParaRPr lang="pl-PL" sz="1800" i="1" dirty="0">
              <a:solidFill>
                <a:srgbClr val="0055A4"/>
              </a:solidFill>
              <a:latin typeface="Open Sans"/>
              <a:ea typeface="Open Sans"/>
              <a:cs typeface="Open Sans"/>
              <a:sym typeface="Open Sans"/>
            </a:endParaRPr>
          </a:p>
        </p:txBody>
      </p:sp>
      <p:sp>
        <p:nvSpPr>
          <p:cNvPr id="81" name="Shape 81"/>
          <p:cNvSpPr txBox="1"/>
          <p:nvPr/>
        </p:nvSpPr>
        <p:spPr>
          <a:xfrm>
            <a:off x="7479800" y="335100"/>
            <a:ext cx="1334700" cy="654600"/>
          </a:xfrm>
          <a:prstGeom prst="rect">
            <a:avLst/>
          </a:prstGeom>
          <a:noFill/>
          <a:ln>
            <a:noFill/>
          </a:ln>
        </p:spPr>
        <p:txBody>
          <a:bodyPr spcFirstLastPara="1" wrap="square" lIns="91425" tIns="91425" rIns="91425" bIns="91425" anchor="t" anchorCtr="0">
            <a:noAutofit/>
          </a:bodyPr>
          <a:lstStyle/>
          <a:p>
            <a:endParaRPr/>
          </a:p>
        </p:txBody>
      </p:sp>
      <p:sp>
        <p:nvSpPr>
          <p:cNvPr id="82" name="Shape 82"/>
          <p:cNvSpPr txBox="1"/>
          <p:nvPr/>
        </p:nvSpPr>
        <p:spPr>
          <a:xfrm>
            <a:off x="8563101" y="4936450"/>
            <a:ext cx="253500" cy="524700"/>
          </a:xfrm>
          <a:prstGeom prst="rect">
            <a:avLst/>
          </a:prstGeom>
          <a:noFill/>
          <a:ln>
            <a:noFill/>
          </a:ln>
        </p:spPr>
        <p:txBody>
          <a:bodyPr spcFirstLastPara="1" wrap="square" lIns="91425" tIns="91425" rIns="91425" bIns="91425" anchor="ctr" anchorCtr="0">
            <a:noAutofit/>
          </a:bodyPr>
          <a:lstStyle/>
          <a:p>
            <a:pPr algn="r"/>
            <a:fld id="{00000000-1234-1234-1234-123412341234}" type="slidenum">
              <a:rPr lang="pl" sz="1000">
                <a:solidFill>
                  <a:srgbClr val="0D4A87"/>
                </a:solidFill>
              </a:rPr>
              <a:pPr algn="r"/>
              <a:t>6</a:t>
            </a:fld>
            <a:endParaRPr sz="1000">
              <a:solidFill>
                <a:srgbClr val="0D4A87"/>
              </a:solidFill>
            </a:endParaRPr>
          </a:p>
        </p:txBody>
      </p:sp>
      <p:pic>
        <p:nvPicPr>
          <p:cNvPr id="83" name="Shape 83"/>
          <p:cNvPicPr preferRelativeResize="0"/>
          <p:nvPr/>
        </p:nvPicPr>
        <p:blipFill>
          <a:blip r:embed="rId4">
            <a:alphaModFix/>
          </a:blip>
          <a:stretch>
            <a:fillRect/>
          </a:stretch>
        </p:blipFill>
        <p:spPr>
          <a:xfrm>
            <a:off x="5796500" y="563701"/>
            <a:ext cx="2654061" cy="524700"/>
          </a:xfrm>
          <a:prstGeom prst="rect">
            <a:avLst/>
          </a:prstGeom>
          <a:noFill/>
          <a:ln>
            <a:noFill/>
          </a:ln>
        </p:spPr>
      </p:pic>
      <p:sp>
        <p:nvSpPr>
          <p:cNvPr id="2" name="Prostokąt 1"/>
          <p:cNvSpPr/>
          <p:nvPr/>
        </p:nvSpPr>
        <p:spPr>
          <a:xfrm>
            <a:off x="949569" y="1338151"/>
            <a:ext cx="6664569" cy="400110"/>
          </a:xfrm>
          <a:prstGeom prst="rect">
            <a:avLst/>
          </a:prstGeom>
        </p:spPr>
        <p:txBody>
          <a:bodyPr wrap="square">
            <a:spAutoFit/>
          </a:bodyPr>
          <a:lstStyle/>
          <a:p>
            <a:r>
              <a:rPr lang="pl-PL" sz="2000" dirty="0">
                <a:solidFill>
                  <a:srgbClr val="0D4A87"/>
                </a:solidFill>
                <a:latin typeface="Open Sans"/>
                <a:ea typeface="Open Sans"/>
                <a:cs typeface="Open Sans"/>
                <a:sym typeface="Open Sans"/>
              </a:rPr>
              <a:t>Dobre praktyki i kodeksy mają znaczenie</a:t>
            </a:r>
          </a:p>
        </p:txBody>
      </p:sp>
      <p:pic>
        <p:nvPicPr>
          <p:cNvPr id="9" name="Kép 11" descr="C:\Users\DR\AppData\Local\Microsoft\Windows\INetCache\Content.Word\matrix all countries.jpg"/>
          <p:cNvPicPr/>
          <p:nvPr/>
        </p:nvPicPr>
        <p:blipFill>
          <a:blip r:embed="rId5">
            <a:extLst>
              <a:ext uri="{28A0092B-C50C-407E-A947-70E740481C1C}">
                <a14:useLocalDpi xmlns:a14="http://schemas.microsoft.com/office/drawing/2010/main" val="0"/>
              </a:ext>
            </a:extLst>
          </a:blip>
          <a:srcRect/>
          <a:stretch>
            <a:fillRect/>
          </a:stretch>
        </p:blipFill>
        <p:spPr bwMode="auto">
          <a:xfrm>
            <a:off x="1002321" y="1906907"/>
            <a:ext cx="7500991" cy="3227500"/>
          </a:xfrm>
          <a:prstGeom prst="rect">
            <a:avLst/>
          </a:prstGeom>
          <a:noFill/>
          <a:ln>
            <a:noFill/>
          </a:ln>
        </p:spPr>
      </p:pic>
      <p:sp>
        <p:nvSpPr>
          <p:cNvPr id="10" name="Prostokąt 9"/>
          <p:cNvSpPr/>
          <p:nvPr/>
        </p:nvSpPr>
        <p:spPr>
          <a:xfrm>
            <a:off x="1026325" y="5261095"/>
            <a:ext cx="6664569" cy="307777"/>
          </a:xfrm>
          <a:prstGeom prst="rect">
            <a:avLst/>
          </a:prstGeom>
        </p:spPr>
        <p:txBody>
          <a:bodyPr wrap="square">
            <a:spAutoFit/>
          </a:bodyPr>
          <a:lstStyle/>
          <a:p>
            <a:r>
              <a:rPr lang="pl-PL" dirty="0">
                <a:solidFill>
                  <a:srgbClr val="0D4A87"/>
                </a:solidFill>
                <a:latin typeface="Open Sans"/>
                <a:ea typeface="Open Sans"/>
                <a:cs typeface="Open Sans"/>
                <a:sym typeface="Open Sans"/>
              </a:rPr>
              <a:t>Źródło: Troilo, </a:t>
            </a:r>
            <a:r>
              <a:rPr lang="pl-PL" dirty="0" err="1">
                <a:solidFill>
                  <a:srgbClr val="0D4A87"/>
                </a:solidFill>
                <a:latin typeface="Open Sans"/>
                <a:ea typeface="Open Sans"/>
                <a:cs typeface="Open Sans"/>
                <a:sym typeface="Open Sans"/>
              </a:rPr>
              <a:t>Stocker</a:t>
            </a:r>
            <a:r>
              <a:rPr lang="pl-PL" dirty="0">
                <a:solidFill>
                  <a:srgbClr val="0D4A87"/>
                </a:solidFill>
                <a:latin typeface="Open Sans"/>
                <a:ea typeface="Open Sans"/>
                <a:cs typeface="Open Sans"/>
                <a:sym typeface="Open Sans"/>
              </a:rPr>
              <a:t>, Zdziarski, </a:t>
            </a:r>
            <a:r>
              <a:rPr lang="pl-PL" dirty="0" err="1">
                <a:solidFill>
                  <a:srgbClr val="0D4A87"/>
                </a:solidFill>
                <a:latin typeface="Open Sans"/>
                <a:ea typeface="Open Sans"/>
                <a:cs typeface="Open Sans"/>
                <a:sym typeface="Open Sans"/>
              </a:rPr>
              <a:t>Orlova</a:t>
            </a:r>
            <a:r>
              <a:rPr lang="pl-PL" dirty="0">
                <a:solidFill>
                  <a:srgbClr val="0D4A87"/>
                </a:solidFill>
                <a:latin typeface="Open Sans"/>
                <a:ea typeface="Open Sans"/>
                <a:cs typeface="Open Sans"/>
                <a:sym typeface="Open Sans"/>
              </a:rPr>
              <a:t>, 2017</a:t>
            </a:r>
          </a:p>
        </p:txBody>
      </p:sp>
    </p:spTree>
    <p:extLst>
      <p:ext uri="{BB962C8B-B14F-4D97-AF65-F5344CB8AC3E}">
        <p14:creationId xmlns:p14="http://schemas.microsoft.com/office/powerpoint/2010/main" val="119026957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77"/>
        <p:cNvGrpSpPr/>
        <p:nvPr/>
      </p:nvGrpSpPr>
      <p:grpSpPr>
        <a:xfrm>
          <a:off x="0" y="0"/>
          <a:ext cx="0" cy="0"/>
          <a:chOff x="0" y="0"/>
          <a:chExt cx="0" cy="0"/>
        </a:xfrm>
      </p:grpSpPr>
      <p:sp>
        <p:nvSpPr>
          <p:cNvPr id="78" name="Shape 78"/>
          <p:cNvSpPr txBox="1"/>
          <p:nvPr/>
        </p:nvSpPr>
        <p:spPr>
          <a:xfrm>
            <a:off x="1026325" y="542550"/>
            <a:ext cx="5611200" cy="567000"/>
          </a:xfrm>
          <a:prstGeom prst="rect">
            <a:avLst/>
          </a:prstGeom>
          <a:noFill/>
          <a:ln>
            <a:noFill/>
          </a:ln>
        </p:spPr>
        <p:txBody>
          <a:bodyPr spcFirstLastPara="1" wrap="square" lIns="91425" tIns="91425" rIns="91425" bIns="91425" anchor="t" anchorCtr="0">
            <a:noAutofit/>
          </a:bodyPr>
          <a:lstStyle/>
          <a:p>
            <a:endParaRPr sz="3000" dirty="0">
              <a:solidFill>
                <a:srgbClr val="0D4A87"/>
              </a:solidFill>
              <a:latin typeface="Open Sans"/>
              <a:ea typeface="Open Sans"/>
              <a:cs typeface="Open Sans"/>
              <a:sym typeface="Open Sans"/>
            </a:endParaRPr>
          </a:p>
        </p:txBody>
      </p:sp>
      <p:sp>
        <p:nvSpPr>
          <p:cNvPr id="79" name="Shape 79"/>
          <p:cNvSpPr/>
          <p:nvPr/>
        </p:nvSpPr>
        <p:spPr>
          <a:xfrm>
            <a:off x="794250" y="651425"/>
            <a:ext cx="58500" cy="438300"/>
          </a:xfrm>
          <a:prstGeom prst="rect">
            <a:avLst/>
          </a:prstGeom>
          <a:solidFill>
            <a:srgbClr val="EA881D"/>
          </a:solidFill>
          <a:ln>
            <a:noFill/>
          </a:ln>
        </p:spPr>
        <p:txBody>
          <a:bodyPr spcFirstLastPara="1" wrap="square" lIns="91425" tIns="91425" rIns="91425" bIns="91425" anchor="ctr" anchorCtr="0">
            <a:noAutofit/>
          </a:bodyPr>
          <a:lstStyle/>
          <a:p>
            <a:endParaRPr/>
          </a:p>
        </p:txBody>
      </p:sp>
      <p:sp>
        <p:nvSpPr>
          <p:cNvPr id="80" name="Shape 80"/>
          <p:cNvSpPr txBox="1"/>
          <p:nvPr/>
        </p:nvSpPr>
        <p:spPr>
          <a:xfrm>
            <a:off x="606669" y="1841798"/>
            <a:ext cx="8405446" cy="2822100"/>
          </a:xfrm>
          <a:prstGeom prst="rect">
            <a:avLst/>
          </a:prstGeom>
          <a:noFill/>
          <a:ln>
            <a:noFill/>
          </a:ln>
        </p:spPr>
        <p:txBody>
          <a:bodyPr spcFirstLastPara="1" wrap="square" lIns="91425" tIns="91425" rIns="91425" bIns="91425" anchor="t" anchorCtr="0">
            <a:noAutofit/>
          </a:bodyPr>
          <a:lstStyle/>
          <a:p>
            <a:endParaRPr lang="pl-PL" sz="1800" i="1" dirty="0">
              <a:solidFill>
                <a:srgbClr val="0055A4"/>
              </a:solidFill>
              <a:latin typeface="Open Sans"/>
              <a:ea typeface="Open Sans"/>
              <a:cs typeface="Open Sans"/>
              <a:sym typeface="Open Sans"/>
            </a:endParaRPr>
          </a:p>
        </p:txBody>
      </p:sp>
      <p:sp>
        <p:nvSpPr>
          <p:cNvPr id="81" name="Shape 81"/>
          <p:cNvSpPr txBox="1"/>
          <p:nvPr/>
        </p:nvSpPr>
        <p:spPr>
          <a:xfrm>
            <a:off x="7479800" y="335100"/>
            <a:ext cx="1334700" cy="654600"/>
          </a:xfrm>
          <a:prstGeom prst="rect">
            <a:avLst/>
          </a:prstGeom>
          <a:noFill/>
          <a:ln>
            <a:noFill/>
          </a:ln>
        </p:spPr>
        <p:txBody>
          <a:bodyPr spcFirstLastPara="1" wrap="square" lIns="91425" tIns="91425" rIns="91425" bIns="91425" anchor="t" anchorCtr="0">
            <a:noAutofit/>
          </a:bodyPr>
          <a:lstStyle/>
          <a:p>
            <a:endParaRPr/>
          </a:p>
        </p:txBody>
      </p:sp>
      <p:sp>
        <p:nvSpPr>
          <p:cNvPr id="82" name="Shape 82"/>
          <p:cNvSpPr txBox="1"/>
          <p:nvPr/>
        </p:nvSpPr>
        <p:spPr>
          <a:xfrm>
            <a:off x="8563101" y="4936450"/>
            <a:ext cx="253500" cy="524700"/>
          </a:xfrm>
          <a:prstGeom prst="rect">
            <a:avLst/>
          </a:prstGeom>
          <a:noFill/>
          <a:ln>
            <a:noFill/>
          </a:ln>
        </p:spPr>
        <p:txBody>
          <a:bodyPr spcFirstLastPara="1" wrap="square" lIns="91425" tIns="91425" rIns="91425" bIns="91425" anchor="ctr" anchorCtr="0">
            <a:noAutofit/>
          </a:bodyPr>
          <a:lstStyle/>
          <a:p>
            <a:pPr algn="r"/>
            <a:fld id="{00000000-1234-1234-1234-123412341234}" type="slidenum">
              <a:rPr lang="pl" sz="1000">
                <a:solidFill>
                  <a:srgbClr val="0D4A87"/>
                </a:solidFill>
              </a:rPr>
              <a:pPr algn="r"/>
              <a:t>7</a:t>
            </a:fld>
            <a:endParaRPr sz="1000">
              <a:solidFill>
                <a:srgbClr val="0D4A87"/>
              </a:solidFill>
            </a:endParaRPr>
          </a:p>
        </p:txBody>
      </p:sp>
      <p:pic>
        <p:nvPicPr>
          <p:cNvPr id="83" name="Shape 83"/>
          <p:cNvPicPr preferRelativeResize="0"/>
          <p:nvPr/>
        </p:nvPicPr>
        <p:blipFill>
          <a:blip r:embed="rId4">
            <a:alphaModFix/>
          </a:blip>
          <a:stretch>
            <a:fillRect/>
          </a:stretch>
        </p:blipFill>
        <p:spPr>
          <a:xfrm>
            <a:off x="5796500" y="563701"/>
            <a:ext cx="2654061" cy="524700"/>
          </a:xfrm>
          <a:prstGeom prst="rect">
            <a:avLst/>
          </a:prstGeom>
          <a:noFill/>
          <a:ln>
            <a:noFill/>
          </a:ln>
        </p:spPr>
      </p:pic>
      <p:sp>
        <p:nvSpPr>
          <p:cNvPr id="2" name="Prostokąt 1"/>
          <p:cNvSpPr/>
          <p:nvPr/>
        </p:nvSpPr>
        <p:spPr>
          <a:xfrm>
            <a:off x="949569" y="1338151"/>
            <a:ext cx="6664569" cy="707886"/>
          </a:xfrm>
          <a:prstGeom prst="rect">
            <a:avLst/>
          </a:prstGeom>
        </p:spPr>
        <p:txBody>
          <a:bodyPr wrap="square">
            <a:spAutoFit/>
          </a:bodyPr>
          <a:lstStyle/>
          <a:p>
            <a:pPr lvl="0"/>
            <a:r>
              <a:rPr lang="pl-PL" sz="2000" dirty="0">
                <a:solidFill>
                  <a:srgbClr val="0D4A87"/>
                </a:solidFill>
                <a:latin typeface="Open Sans"/>
                <a:ea typeface="Open Sans"/>
                <a:cs typeface="Open Sans"/>
                <a:sym typeface="Open Sans"/>
              </a:rPr>
              <a:t>Wysokiej jakości kodeksy dobrych praktyk nie gwarantują sukcesu pojedynczych </a:t>
            </a:r>
            <a:r>
              <a:rPr lang="pl-PL" sz="2000" dirty="0" err="1">
                <a:solidFill>
                  <a:srgbClr val="0D4A87"/>
                </a:solidFill>
                <a:latin typeface="Open Sans"/>
                <a:ea typeface="Open Sans"/>
                <a:cs typeface="Open Sans"/>
                <a:sym typeface="Open Sans"/>
              </a:rPr>
              <a:t>firm</a:t>
            </a:r>
            <a:r>
              <a:rPr lang="pl-PL" sz="2000" dirty="0" err="1">
                <a:solidFill>
                  <a:srgbClr val="FFFFFF"/>
                </a:solidFill>
                <a:latin typeface="Open Sans"/>
                <a:ea typeface="Open Sans"/>
                <a:cs typeface="Open Sans"/>
                <a:sym typeface="Open Sans"/>
              </a:rPr>
              <a:t>organizacji</a:t>
            </a:r>
            <a:endParaRPr lang="pl-PL" sz="2000" dirty="0">
              <a:solidFill>
                <a:srgbClr val="FFFFFF"/>
              </a:solidFill>
              <a:latin typeface="Open Sans"/>
              <a:ea typeface="Open Sans"/>
              <a:cs typeface="Open Sans"/>
              <a:sym typeface="Open Sans"/>
            </a:endParaRPr>
          </a:p>
        </p:txBody>
      </p:sp>
      <p:pic>
        <p:nvPicPr>
          <p:cNvPr id="3" name="Obraz 2" descr="Wycinek ekranu"/>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93529" y="2150035"/>
            <a:ext cx="2362405" cy="3154953"/>
          </a:xfrm>
          <a:prstGeom prst="rect">
            <a:avLst/>
          </a:prstGeom>
        </p:spPr>
      </p:pic>
      <p:pic>
        <p:nvPicPr>
          <p:cNvPr id="4" name="Obraz 3" descr="Wycinek ekranu"/>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471723" y="3536621"/>
            <a:ext cx="2324777" cy="1465621"/>
          </a:xfrm>
          <a:prstGeom prst="rect">
            <a:avLst/>
          </a:prstGeom>
        </p:spPr>
      </p:pic>
      <p:pic>
        <p:nvPicPr>
          <p:cNvPr id="5" name="Obraz 4" descr="Wycinek ekranu"/>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489037" y="2180142"/>
            <a:ext cx="5209170" cy="519096"/>
          </a:xfrm>
          <a:prstGeom prst="rect">
            <a:avLst/>
          </a:prstGeom>
        </p:spPr>
      </p:pic>
      <p:pic>
        <p:nvPicPr>
          <p:cNvPr id="6" name="Obraz 5" descr="Wycinek ekranu"/>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694590" y="2971790"/>
            <a:ext cx="3119910" cy="2374792"/>
          </a:xfrm>
          <a:prstGeom prst="rect">
            <a:avLst/>
          </a:prstGeom>
        </p:spPr>
      </p:pic>
    </p:spTree>
    <p:extLst>
      <p:ext uri="{BB962C8B-B14F-4D97-AF65-F5344CB8AC3E}">
        <p14:creationId xmlns:p14="http://schemas.microsoft.com/office/powerpoint/2010/main" val="14176733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77"/>
        <p:cNvGrpSpPr/>
        <p:nvPr/>
      </p:nvGrpSpPr>
      <p:grpSpPr>
        <a:xfrm>
          <a:off x="0" y="0"/>
          <a:ext cx="0" cy="0"/>
          <a:chOff x="0" y="0"/>
          <a:chExt cx="0" cy="0"/>
        </a:xfrm>
      </p:grpSpPr>
      <p:sp>
        <p:nvSpPr>
          <p:cNvPr id="78" name="Shape 78"/>
          <p:cNvSpPr txBox="1"/>
          <p:nvPr/>
        </p:nvSpPr>
        <p:spPr>
          <a:xfrm>
            <a:off x="1026325" y="542550"/>
            <a:ext cx="5611200" cy="567000"/>
          </a:xfrm>
          <a:prstGeom prst="rect">
            <a:avLst/>
          </a:prstGeom>
          <a:noFill/>
          <a:ln>
            <a:noFill/>
          </a:ln>
        </p:spPr>
        <p:txBody>
          <a:bodyPr spcFirstLastPara="1" wrap="square" lIns="91425" tIns="91425" rIns="91425" bIns="91425" anchor="t" anchorCtr="0">
            <a:noAutofit/>
          </a:bodyPr>
          <a:lstStyle/>
          <a:p>
            <a:endParaRPr sz="3000" dirty="0">
              <a:solidFill>
                <a:srgbClr val="0D4A87"/>
              </a:solidFill>
              <a:latin typeface="Open Sans"/>
              <a:ea typeface="Open Sans"/>
              <a:cs typeface="Open Sans"/>
              <a:sym typeface="Open Sans"/>
            </a:endParaRPr>
          </a:p>
        </p:txBody>
      </p:sp>
      <p:sp>
        <p:nvSpPr>
          <p:cNvPr id="79" name="Shape 79"/>
          <p:cNvSpPr/>
          <p:nvPr/>
        </p:nvSpPr>
        <p:spPr>
          <a:xfrm>
            <a:off x="794250" y="651425"/>
            <a:ext cx="58500" cy="438300"/>
          </a:xfrm>
          <a:prstGeom prst="rect">
            <a:avLst/>
          </a:prstGeom>
          <a:solidFill>
            <a:srgbClr val="EA881D"/>
          </a:solidFill>
          <a:ln>
            <a:noFill/>
          </a:ln>
        </p:spPr>
        <p:txBody>
          <a:bodyPr spcFirstLastPara="1" wrap="square" lIns="91425" tIns="91425" rIns="91425" bIns="91425" anchor="ctr" anchorCtr="0">
            <a:noAutofit/>
          </a:bodyPr>
          <a:lstStyle/>
          <a:p>
            <a:endParaRPr/>
          </a:p>
        </p:txBody>
      </p:sp>
      <p:sp>
        <p:nvSpPr>
          <p:cNvPr id="80" name="Shape 80"/>
          <p:cNvSpPr txBox="1"/>
          <p:nvPr/>
        </p:nvSpPr>
        <p:spPr>
          <a:xfrm>
            <a:off x="484632" y="2251607"/>
            <a:ext cx="8659368" cy="2822100"/>
          </a:xfrm>
          <a:prstGeom prst="rect">
            <a:avLst/>
          </a:prstGeom>
          <a:noFill/>
          <a:ln>
            <a:noFill/>
          </a:ln>
        </p:spPr>
        <p:txBody>
          <a:bodyPr spcFirstLastPara="1" wrap="square" lIns="91425" tIns="91425" rIns="91425" bIns="91425" anchor="t" anchorCtr="0">
            <a:noAutofit/>
          </a:bodyPr>
          <a:lstStyle/>
          <a:p>
            <a:r>
              <a:rPr lang="pl-PL" sz="1800" i="1" dirty="0">
                <a:solidFill>
                  <a:srgbClr val="0055A4"/>
                </a:solidFill>
                <a:latin typeface="Open Sans"/>
                <a:ea typeface="Open Sans"/>
                <a:cs typeface="Open Sans"/>
                <a:sym typeface="Open Sans"/>
              </a:rPr>
              <a:t>W pierwszym kwartale 2014 koncern GM poinformowała NHTSA o awaryjności modelu Chevrolet </a:t>
            </a:r>
            <a:r>
              <a:rPr lang="pl-PL" sz="1800" i="1" dirty="0" err="1">
                <a:solidFill>
                  <a:srgbClr val="0055A4"/>
                </a:solidFill>
                <a:latin typeface="Open Sans"/>
                <a:ea typeface="Open Sans"/>
                <a:cs typeface="Open Sans"/>
                <a:sym typeface="Open Sans"/>
              </a:rPr>
              <a:t>Cobalt</a:t>
            </a:r>
            <a:r>
              <a:rPr lang="pl-PL" sz="1800" i="1" dirty="0">
                <a:solidFill>
                  <a:srgbClr val="0055A4"/>
                </a:solidFill>
                <a:latin typeface="Open Sans"/>
                <a:ea typeface="Open Sans"/>
                <a:cs typeface="Open Sans"/>
                <a:sym typeface="Open Sans"/>
              </a:rPr>
              <a:t> i przeznaczeniu 1,3 mld USD na straty operacyjne. Zanotowano już wcześniej 535 mln strat bez kosztów prawnych w pierwszym kwartale 2014. Akcje koncernu spadły o 17 procent.</a:t>
            </a:r>
          </a:p>
          <a:p>
            <a:endParaRPr lang="pl-PL" sz="1800" i="1" dirty="0">
              <a:solidFill>
                <a:srgbClr val="0055A4"/>
              </a:solidFill>
              <a:latin typeface="Open Sans"/>
              <a:ea typeface="Open Sans"/>
              <a:cs typeface="Open Sans"/>
              <a:sym typeface="Open Sans"/>
            </a:endParaRPr>
          </a:p>
          <a:p>
            <a:r>
              <a:rPr lang="pl-PL" sz="1800" i="1" dirty="0">
                <a:solidFill>
                  <a:srgbClr val="0055A4"/>
                </a:solidFill>
                <a:latin typeface="Open Sans"/>
                <a:ea typeface="Open Sans"/>
                <a:cs typeface="Open Sans"/>
                <a:sym typeface="Open Sans"/>
              </a:rPr>
              <a:t>Raport </a:t>
            </a:r>
            <a:r>
              <a:rPr lang="pl-PL" sz="1800" i="1" dirty="0" err="1">
                <a:solidFill>
                  <a:srgbClr val="0055A4"/>
                </a:solidFill>
                <a:latin typeface="Open Sans"/>
                <a:ea typeface="Open Sans"/>
                <a:cs typeface="Open Sans"/>
                <a:sym typeface="Open Sans"/>
              </a:rPr>
              <a:t>Valukasa</a:t>
            </a:r>
            <a:r>
              <a:rPr lang="pl-PL" sz="1800" i="1" dirty="0">
                <a:solidFill>
                  <a:srgbClr val="0055A4"/>
                </a:solidFill>
                <a:latin typeface="Open Sans"/>
                <a:ea typeface="Open Sans"/>
                <a:cs typeface="Open Sans"/>
                <a:sym typeface="Open Sans"/>
              </a:rPr>
              <a:t> (The Conference Board) wskazuje na fakt poniesienia ogromnych strat pomimo spełniania wysokich standardów kompetencji, różnorodności o przestrzegania dobrych praktyk przez radę dyrektorów GM.</a:t>
            </a:r>
          </a:p>
          <a:p>
            <a:endParaRPr lang="pl-PL" sz="1800" i="1" dirty="0">
              <a:solidFill>
                <a:srgbClr val="0055A4"/>
              </a:solidFill>
              <a:latin typeface="Open Sans"/>
              <a:ea typeface="Open Sans"/>
              <a:cs typeface="Open Sans"/>
              <a:sym typeface="Open Sans"/>
            </a:endParaRPr>
          </a:p>
          <a:p>
            <a:r>
              <a:rPr lang="pl-PL" sz="1800" i="1" dirty="0">
                <a:solidFill>
                  <a:srgbClr val="0055A4"/>
                </a:solidFill>
                <a:latin typeface="Open Sans"/>
                <a:ea typeface="Open Sans"/>
                <a:cs typeface="Open Sans"/>
                <a:sym typeface="Open Sans"/>
              </a:rPr>
              <a:t>Rada dowiedziała się o defekcie zapłonu po prawie 7 latach od momentu kiedy wiedza ta była dostępna wewnątrz organizacji. 124 osoby zmarły, 274 ciężko ranne</a:t>
            </a:r>
          </a:p>
          <a:p>
            <a:endParaRPr lang="pl-PL" sz="1800" i="1" dirty="0">
              <a:solidFill>
                <a:srgbClr val="0055A4"/>
              </a:solidFill>
              <a:latin typeface="Open Sans"/>
              <a:ea typeface="Open Sans"/>
              <a:cs typeface="Open Sans"/>
              <a:sym typeface="Open Sans"/>
            </a:endParaRPr>
          </a:p>
          <a:p>
            <a:endParaRPr lang="pl-PL" sz="1800" i="1" dirty="0">
              <a:solidFill>
                <a:srgbClr val="0055A4"/>
              </a:solidFill>
              <a:latin typeface="Open Sans"/>
              <a:ea typeface="Open Sans"/>
              <a:cs typeface="Open Sans"/>
              <a:sym typeface="Open Sans"/>
            </a:endParaRPr>
          </a:p>
        </p:txBody>
      </p:sp>
      <p:sp>
        <p:nvSpPr>
          <p:cNvPr id="81" name="Shape 81"/>
          <p:cNvSpPr txBox="1"/>
          <p:nvPr/>
        </p:nvSpPr>
        <p:spPr>
          <a:xfrm>
            <a:off x="7479800" y="335100"/>
            <a:ext cx="1334700" cy="654600"/>
          </a:xfrm>
          <a:prstGeom prst="rect">
            <a:avLst/>
          </a:prstGeom>
          <a:noFill/>
          <a:ln>
            <a:noFill/>
          </a:ln>
        </p:spPr>
        <p:txBody>
          <a:bodyPr spcFirstLastPara="1" wrap="square" lIns="91425" tIns="91425" rIns="91425" bIns="91425" anchor="t" anchorCtr="0">
            <a:noAutofit/>
          </a:bodyPr>
          <a:lstStyle/>
          <a:p>
            <a:endParaRPr/>
          </a:p>
        </p:txBody>
      </p:sp>
      <p:sp>
        <p:nvSpPr>
          <p:cNvPr id="82" name="Shape 82"/>
          <p:cNvSpPr txBox="1"/>
          <p:nvPr/>
        </p:nvSpPr>
        <p:spPr>
          <a:xfrm>
            <a:off x="8563101" y="4936450"/>
            <a:ext cx="253500" cy="524700"/>
          </a:xfrm>
          <a:prstGeom prst="rect">
            <a:avLst/>
          </a:prstGeom>
          <a:noFill/>
          <a:ln>
            <a:noFill/>
          </a:ln>
        </p:spPr>
        <p:txBody>
          <a:bodyPr spcFirstLastPara="1" wrap="square" lIns="91425" tIns="91425" rIns="91425" bIns="91425" anchor="ctr" anchorCtr="0">
            <a:noAutofit/>
          </a:bodyPr>
          <a:lstStyle/>
          <a:p>
            <a:pPr algn="r"/>
            <a:fld id="{00000000-1234-1234-1234-123412341234}" type="slidenum">
              <a:rPr lang="pl" sz="1000">
                <a:solidFill>
                  <a:srgbClr val="0D4A87"/>
                </a:solidFill>
              </a:rPr>
              <a:pPr algn="r"/>
              <a:t>8</a:t>
            </a:fld>
            <a:endParaRPr sz="1000">
              <a:solidFill>
                <a:srgbClr val="0D4A87"/>
              </a:solidFill>
            </a:endParaRPr>
          </a:p>
        </p:txBody>
      </p:sp>
      <p:pic>
        <p:nvPicPr>
          <p:cNvPr id="83" name="Shape 83"/>
          <p:cNvPicPr preferRelativeResize="0"/>
          <p:nvPr/>
        </p:nvPicPr>
        <p:blipFill>
          <a:blip r:embed="rId4">
            <a:alphaModFix/>
          </a:blip>
          <a:stretch>
            <a:fillRect/>
          </a:stretch>
        </p:blipFill>
        <p:spPr>
          <a:xfrm>
            <a:off x="5796500" y="563701"/>
            <a:ext cx="2654061" cy="524700"/>
          </a:xfrm>
          <a:prstGeom prst="rect">
            <a:avLst/>
          </a:prstGeom>
          <a:noFill/>
          <a:ln>
            <a:noFill/>
          </a:ln>
        </p:spPr>
      </p:pic>
      <p:sp>
        <p:nvSpPr>
          <p:cNvPr id="2" name="Prostokąt 1"/>
          <p:cNvSpPr/>
          <p:nvPr/>
        </p:nvSpPr>
        <p:spPr>
          <a:xfrm>
            <a:off x="949569" y="1338151"/>
            <a:ext cx="6664569" cy="707886"/>
          </a:xfrm>
          <a:prstGeom prst="rect">
            <a:avLst/>
          </a:prstGeom>
        </p:spPr>
        <p:txBody>
          <a:bodyPr wrap="square">
            <a:spAutoFit/>
          </a:bodyPr>
          <a:lstStyle/>
          <a:p>
            <a:r>
              <a:rPr lang="pl-PL" sz="2000" dirty="0">
                <a:solidFill>
                  <a:srgbClr val="0D4A87"/>
                </a:solidFill>
                <a:latin typeface="Open Sans"/>
                <a:ea typeface="Open Sans"/>
                <a:cs typeface="Open Sans"/>
                <a:sym typeface="Open Sans"/>
              </a:rPr>
              <a:t>Wysokiej jakości kodeksy dobrych praktyk nie gwarantują sukcesu pojedynczych firm</a:t>
            </a:r>
          </a:p>
        </p:txBody>
      </p:sp>
      <p:pic>
        <p:nvPicPr>
          <p:cNvPr id="7" name="Obraz 6" descr="Wycinek ekranu"/>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77769" y="1317002"/>
            <a:ext cx="8436731" cy="4101349"/>
          </a:xfrm>
          <a:prstGeom prst="rect">
            <a:avLst/>
          </a:prstGeom>
        </p:spPr>
      </p:pic>
    </p:spTree>
    <p:extLst>
      <p:ext uri="{BB962C8B-B14F-4D97-AF65-F5344CB8AC3E}">
        <p14:creationId xmlns:p14="http://schemas.microsoft.com/office/powerpoint/2010/main" val="7768790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xit" presetSubtype="4" fill="hold" nodeType="clickEffect">
                                  <p:stCondLst>
                                    <p:cond delay="0"/>
                                  </p:stCondLst>
                                  <p:childTnLst>
                                    <p:anim calcmode="lin" valueType="num">
                                      <p:cBhvr additive="base">
                                        <p:cTn id="6" dur="500"/>
                                        <p:tgtEl>
                                          <p:spTgt spid="7"/>
                                        </p:tgtEl>
                                        <p:attrNameLst>
                                          <p:attrName>ppt_x</p:attrName>
                                        </p:attrNameLst>
                                      </p:cBhvr>
                                      <p:tavLst>
                                        <p:tav tm="0">
                                          <p:val>
                                            <p:strVal val="ppt_x"/>
                                          </p:val>
                                        </p:tav>
                                        <p:tav tm="100000">
                                          <p:val>
                                            <p:strVal val="ppt_x"/>
                                          </p:val>
                                        </p:tav>
                                      </p:tavLst>
                                    </p:anim>
                                    <p:anim calcmode="lin" valueType="num">
                                      <p:cBhvr additive="base">
                                        <p:cTn id="7" dur="500"/>
                                        <p:tgtEl>
                                          <p:spTgt spid="7"/>
                                        </p:tgtEl>
                                        <p:attrNameLst>
                                          <p:attrName>ppt_y</p:attrName>
                                        </p:attrNameLst>
                                      </p:cBhvr>
                                      <p:tavLst>
                                        <p:tav tm="0">
                                          <p:val>
                                            <p:strVal val="ppt_y"/>
                                          </p:val>
                                        </p:tav>
                                        <p:tav tm="100000">
                                          <p:val>
                                            <p:strVal val="1+ppt_h/2"/>
                                          </p:val>
                                        </p:tav>
                                      </p:tavLst>
                                    </p:anim>
                                    <p:set>
                                      <p:cBhvr>
                                        <p:cTn id="8" dur="1" fill="hold">
                                          <p:stCondLst>
                                            <p:cond delay="499"/>
                                          </p:stCondLst>
                                        </p:cTn>
                                        <p:tgtEl>
                                          <p:spTgt spid="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77"/>
        <p:cNvGrpSpPr/>
        <p:nvPr/>
      </p:nvGrpSpPr>
      <p:grpSpPr>
        <a:xfrm>
          <a:off x="0" y="0"/>
          <a:ext cx="0" cy="0"/>
          <a:chOff x="0" y="0"/>
          <a:chExt cx="0" cy="0"/>
        </a:xfrm>
      </p:grpSpPr>
      <p:sp>
        <p:nvSpPr>
          <p:cNvPr id="78" name="Shape 78"/>
          <p:cNvSpPr txBox="1"/>
          <p:nvPr/>
        </p:nvSpPr>
        <p:spPr>
          <a:xfrm>
            <a:off x="1026325" y="542550"/>
            <a:ext cx="5611200" cy="567000"/>
          </a:xfrm>
          <a:prstGeom prst="rect">
            <a:avLst/>
          </a:prstGeom>
          <a:noFill/>
          <a:ln>
            <a:noFill/>
          </a:ln>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3000" b="0" i="0" u="none" strike="noStrike" kern="0" cap="none" spc="0" normalizeH="0" baseline="0" noProof="0" dirty="0">
              <a:ln>
                <a:noFill/>
              </a:ln>
              <a:solidFill>
                <a:srgbClr val="0D4A87"/>
              </a:solidFill>
              <a:effectLst/>
              <a:uLnTx/>
              <a:uFillTx/>
              <a:latin typeface="Open Sans"/>
              <a:ea typeface="Open Sans"/>
              <a:cs typeface="Open Sans"/>
              <a:sym typeface="Open Sans"/>
            </a:endParaRPr>
          </a:p>
        </p:txBody>
      </p:sp>
      <p:sp>
        <p:nvSpPr>
          <p:cNvPr id="79" name="Shape 79"/>
          <p:cNvSpPr/>
          <p:nvPr/>
        </p:nvSpPr>
        <p:spPr>
          <a:xfrm>
            <a:off x="794250" y="651425"/>
            <a:ext cx="58500" cy="438300"/>
          </a:xfrm>
          <a:prstGeom prst="rect">
            <a:avLst/>
          </a:prstGeom>
          <a:solidFill>
            <a:srgbClr val="EA881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1" name="Shape 81"/>
          <p:cNvSpPr txBox="1"/>
          <p:nvPr/>
        </p:nvSpPr>
        <p:spPr>
          <a:xfrm>
            <a:off x="7479800" y="335100"/>
            <a:ext cx="1334700" cy="654600"/>
          </a:xfrm>
          <a:prstGeom prst="rect">
            <a:avLst/>
          </a:prstGeom>
          <a:noFill/>
          <a:ln>
            <a:noFill/>
          </a:ln>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2" name="Shape 82"/>
          <p:cNvSpPr txBox="1"/>
          <p:nvPr/>
        </p:nvSpPr>
        <p:spPr>
          <a:xfrm>
            <a:off x="8563101" y="4936450"/>
            <a:ext cx="253500" cy="524700"/>
          </a:xfrm>
          <a:prstGeom prst="rect">
            <a:avLst/>
          </a:prstGeom>
          <a:noFill/>
          <a:ln>
            <a:noFill/>
          </a:ln>
        </p:spPr>
        <p:txBody>
          <a:bodyPr spcFirstLastPara="1" wrap="square" lIns="91425" tIns="91425" rIns="91425" bIns="91425" anchor="ctr"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pl" sz="1000" b="0" i="0" u="none" strike="noStrike" kern="0" cap="none" spc="0" normalizeH="0" baseline="0" noProof="0">
                <a:ln>
                  <a:noFill/>
                </a:ln>
                <a:solidFill>
                  <a:srgbClr val="0D4A87"/>
                </a:solidFill>
                <a:effectLst/>
                <a:uLnTx/>
                <a:uFillTx/>
                <a:latin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9</a:t>
            </a:fld>
            <a:endParaRPr kumimoji="0" sz="1000" b="0" i="0" u="none" strike="noStrike" kern="0" cap="none" spc="0" normalizeH="0" baseline="0" noProof="0">
              <a:ln>
                <a:noFill/>
              </a:ln>
              <a:solidFill>
                <a:srgbClr val="0D4A87"/>
              </a:solidFill>
              <a:effectLst/>
              <a:uLnTx/>
              <a:uFillTx/>
              <a:latin typeface="Arial"/>
              <a:cs typeface="Arial"/>
              <a:sym typeface="Arial"/>
            </a:endParaRPr>
          </a:p>
        </p:txBody>
      </p:sp>
      <p:pic>
        <p:nvPicPr>
          <p:cNvPr id="83" name="Shape 83"/>
          <p:cNvPicPr preferRelativeResize="0"/>
          <p:nvPr/>
        </p:nvPicPr>
        <p:blipFill>
          <a:blip r:embed="rId4">
            <a:alphaModFix/>
          </a:blip>
          <a:stretch>
            <a:fillRect/>
          </a:stretch>
        </p:blipFill>
        <p:spPr>
          <a:xfrm>
            <a:off x="5796500" y="563701"/>
            <a:ext cx="2654061" cy="524700"/>
          </a:xfrm>
          <a:prstGeom prst="rect">
            <a:avLst/>
          </a:prstGeom>
          <a:noFill/>
          <a:ln>
            <a:noFill/>
          </a:ln>
        </p:spPr>
      </p:pic>
      <p:sp>
        <p:nvSpPr>
          <p:cNvPr id="2" name="Prostokąt 1"/>
          <p:cNvSpPr/>
          <p:nvPr/>
        </p:nvSpPr>
        <p:spPr>
          <a:xfrm>
            <a:off x="949569" y="1338151"/>
            <a:ext cx="6664569" cy="400110"/>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pl-PL" sz="2000" b="0" i="0" u="none" strike="noStrike" kern="0" cap="none" spc="0" normalizeH="0" baseline="0" noProof="0" dirty="0">
                <a:ln>
                  <a:noFill/>
                </a:ln>
                <a:solidFill>
                  <a:srgbClr val="0D4A87"/>
                </a:solidFill>
                <a:effectLst/>
                <a:uLnTx/>
                <a:uFillTx/>
                <a:latin typeface="Open Sans"/>
                <a:ea typeface="Open Sans"/>
                <a:cs typeface="Open Sans"/>
                <a:sym typeface="Open Sans"/>
              </a:rPr>
              <a:t>Czarne owce</a:t>
            </a:r>
          </a:p>
        </p:txBody>
      </p:sp>
      <p:pic>
        <p:nvPicPr>
          <p:cNvPr id="4" name="Obraz 3">
            <a:extLst>
              <a:ext uri="{FF2B5EF4-FFF2-40B4-BE49-F238E27FC236}">
                <a16:creationId xmlns:a16="http://schemas.microsoft.com/office/drawing/2014/main" id="{B8AE6F6D-0E4A-4525-BB56-32B8EE2AE7D7}"/>
              </a:ext>
            </a:extLst>
          </p:cNvPr>
          <p:cNvPicPr>
            <a:picLocks noChangeAspect="1"/>
          </p:cNvPicPr>
          <p:nvPr/>
        </p:nvPicPr>
        <p:blipFill>
          <a:blip r:embed="rId5"/>
          <a:stretch>
            <a:fillRect/>
          </a:stretch>
        </p:blipFill>
        <p:spPr>
          <a:xfrm>
            <a:off x="1105836" y="2114703"/>
            <a:ext cx="3831577" cy="2262146"/>
          </a:xfrm>
          <a:prstGeom prst="rect">
            <a:avLst/>
          </a:prstGeom>
        </p:spPr>
      </p:pic>
      <p:pic>
        <p:nvPicPr>
          <p:cNvPr id="6" name="Obraz 5">
            <a:extLst>
              <a:ext uri="{FF2B5EF4-FFF2-40B4-BE49-F238E27FC236}">
                <a16:creationId xmlns:a16="http://schemas.microsoft.com/office/drawing/2014/main" id="{6B313DA9-E0D8-4A72-B18E-1D36AE8131C5}"/>
              </a:ext>
            </a:extLst>
          </p:cNvPr>
          <p:cNvPicPr>
            <a:picLocks noChangeAspect="1"/>
          </p:cNvPicPr>
          <p:nvPr/>
        </p:nvPicPr>
        <p:blipFill>
          <a:blip r:embed="rId6"/>
          <a:stretch>
            <a:fillRect/>
          </a:stretch>
        </p:blipFill>
        <p:spPr>
          <a:xfrm>
            <a:off x="4834049" y="2114703"/>
            <a:ext cx="3772502" cy="2262147"/>
          </a:xfrm>
          <a:prstGeom prst="rect">
            <a:avLst/>
          </a:prstGeom>
        </p:spPr>
      </p:pic>
      <p:sp>
        <p:nvSpPr>
          <p:cNvPr id="7" name="pole tekstowe 6">
            <a:extLst>
              <a:ext uri="{FF2B5EF4-FFF2-40B4-BE49-F238E27FC236}">
                <a16:creationId xmlns:a16="http://schemas.microsoft.com/office/drawing/2014/main" id="{A6ED44B8-C346-4263-ACF8-59B0C77EAA5E}"/>
              </a:ext>
            </a:extLst>
          </p:cNvPr>
          <p:cNvSpPr txBox="1"/>
          <p:nvPr/>
        </p:nvSpPr>
        <p:spPr>
          <a:xfrm>
            <a:off x="1144987" y="4834393"/>
            <a:ext cx="1653871" cy="276999"/>
          </a:xfrm>
          <a:prstGeom prst="rect">
            <a:avLst/>
          </a:prstGeom>
          <a:noFill/>
        </p:spPr>
        <p:txBody>
          <a:bodyPr wrap="square" rtlCol="0">
            <a:spAutoFit/>
          </a:bodyPr>
          <a:lstStyle/>
          <a:p>
            <a:r>
              <a:rPr lang="pl-PL" sz="1200" dirty="0"/>
              <a:t>Źródło: </a:t>
            </a:r>
            <a:r>
              <a:rPr lang="pl-PL" sz="1200" dirty="0" err="1"/>
              <a:t>Fortune</a:t>
            </a:r>
            <a:endParaRPr lang="pl-PL" sz="1200" dirty="0"/>
          </a:p>
        </p:txBody>
      </p:sp>
    </p:spTree>
    <p:extLst>
      <p:ext uri="{BB962C8B-B14F-4D97-AF65-F5344CB8AC3E}">
        <p14:creationId xmlns:p14="http://schemas.microsoft.com/office/powerpoint/2010/main" val="695560966"/>
      </p:ext>
    </p:extLst>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597</TotalTime>
  <Words>637</Words>
  <Application>Microsoft Office PowerPoint</Application>
  <PresentationFormat>Pokaz na ekranie (16:10)</PresentationFormat>
  <Paragraphs>79</Paragraphs>
  <Slides>11</Slides>
  <Notes>11</Notes>
  <HiddenSlides>0</HiddenSlides>
  <MMClips>0</MMClips>
  <ScaleCrop>false</ScaleCrop>
  <HeadingPairs>
    <vt:vector size="6" baseType="variant">
      <vt:variant>
        <vt:lpstr>Używane czcionki</vt:lpstr>
      </vt:variant>
      <vt:variant>
        <vt:i4>3</vt:i4>
      </vt:variant>
      <vt:variant>
        <vt:lpstr>Motyw</vt:lpstr>
      </vt:variant>
      <vt:variant>
        <vt:i4>1</vt:i4>
      </vt:variant>
      <vt:variant>
        <vt:lpstr>Tytuły slajdów</vt:lpstr>
      </vt:variant>
      <vt:variant>
        <vt:i4>11</vt:i4>
      </vt:variant>
    </vt:vector>
  </HeadingPairs>
  <TitlesOfParts>
    <vt:vector size="15" baseType="lpstr">
      <vt:lpstr>Arial</vt:lpstr>
      <vt:lpstr>Open Sans</vt:lpstr>
      <vt:lpstr>Open Sans</vt:lpstr>
      <vt:lpstr>Simple Light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Prezentacja programu PowerPoint</dc:title>
  <dc:creator>Michal Zdziarski</dc:creator>
  <cp:lastModifiedBy>Michal Zdziarski</cp:lastModifiedBy>
  <cp:revision>31</cp:revision>
  <dcterms:modified xsi:type="dcterms:W3CDTF">2018-04-12T05:55:43Z</dcterms:modified>
</cp:coreProperties>
</file>